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69" r:id="rId4"/>
    <p:sldId id="258" r:id="rId5"/>
    <p:sldId id="260" r:id="rId6"/>
    <p:sldId id="270" r:id="rId7"/>
    <p:sldId id="263" r:id="rId8"/>
    <p:sldId id="261" r:id="rId9"/>
    <p:sldId id="264" r:id="rId10"/>
    <p:sldId id="267" r:id="rId11"/>
    <p:sldId id="268" r:id="rId12"/>
    <p:sldId id="266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tec.es/revista/index.php/edutec-e/article/view/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5655" y="235690"/>
            <a:ext cx="9404723" cy="1116592"/>
          </a:xfrm>
        </p:spPr>
        <p:txBody>
          <a:bodyPr/>
          <a:lstStyle/>
          <a:p>
            <a:pPr algn="ctr"/>
            <a:r>
              <a:rPr lang="es-PE" sz="1800" b="1" dirty="0"/>
              <a:t>UNIVERSIDAD NACIONAL MAYOR DE SAN MARCOS</a:t>
            </a:r>
            <a:r>
              <a:rPr lang="es-PE" sz="1800" dirty="0"/>
              <a:t/>
            </a:r>
            <a:br>
              <a:rPr lang="es-PE" sz="1800" dirty="0"/>
            </a:br>
            <a:r>
              <a:rPr lang="es-PE" sz="1800" b="1" dirty="0"/>
              <a:t>FACULTAD DE INGENIERÍA DE SISTEMAS E INFORMÁTICA</a:t>
            </a:r>
            <a:r>
              <a:rPr lang="es-PE" sz="1800" dirty="0"/>
              <a:t/>
            </a:r>
            <a:br>
              <a:rPr lang="es-PE" sz="1800" dirty="0"/>
            </a:br>
            <a:r>
              <a:rPr lang="es-PE" sz="1800" b="1" dirty="0"/>
              <a:t>ESCUELA ACADÉMICO PROFESIONAL DE INGENIERÍA DE SISTEMAS</a:t>
            </a:r>
            <a:r>
              <a:rPr lang="es-PE" sz="2000" dirty="0"/>
              <a:t/>
            </a:r>
            <a:br>
              <a:rPr lang="es-PE" sz="2000" dirty="0"/>
            </a:br>
            <a:endParaRPr lang="es-PE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3515932"/>
            <a:ext cx="10499572" cy="311883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PE" sz="3000" b="1" dirty="0"/>
              <a:t>Diseño e implementación de una aplicación web aplicando las tecnologías de </a:t>
            </a:r>
            <a:r>
              <a:rPr lang="es-PE" sz="3000" b="1" dirty="0" err="1"/>
              <a:t>spring</a:t>
            </a:r>
            <a:r>
              <a:rPr lang="es-PE" sz="3000" b="1" dirty="0"/>
              <a:t>, java web, </a:t>
            </a:r>
            <a:r>
              <a:rPr lang="es-PE" sz="3000" b="1" dirty="0" err="1"/>
              <a:t>ibatis</a:t>
            </a:r>
            <a:r>
              <a:rPr lang="es-PE" sz="3000" b="1" dirty="0"/>
              <a:t>, </a:t>
            </a:r>
            <a:r>
              <a:rPr lang="es-PE" sz="3000" b="1" dirty="0" err="1"/>
              <a:t>bootstrap</a:t>
            </a:r>
            <a:r>
              <a:rPr lang="es-PE" sz="3000" b="1" dirty="0"/>
              <a:t> y backbone.js para la gestión académica de educación primaria. Caso Colegio Particular Augusto </a:t>
            </a:r>
            <a:r>
              <a:rPr lang="es-PE" sz="3000" b="1" dirty="0" smtClean="0"/>
              <a:t>Weberbauer</a:t>
            </a:r>
            <a:endParaRPr lang="es-PE" sz="3000" dirty="0" smtClean="0"/>
          </a:p>
          <a:p>
            <a:pPr marL="0" indent="0" algn="ctr">
              <a:buNone/>
            </a:pPr>
            <a:r>
              <a:rPr lang="es-PE" sz="3000" b="1" dirty="0" smtClean="0"/>
              <a:t> </a:t>
            </a:r>
            <a:endParaRPr lang="es-PE" sz="3000" dirty="0" smtClean="0"/>
          </a:p>
          <a:p>
            <a:pPr marL="0" indent="0" algn="ctr">
              <a:buNone/>
            </a:pPr>
            <a:r>
              <a:rPr lang="es-PE" sz="3000" b="1" dirty="0" smtClean="0"/>
              <a:t>Tesis </a:t>
            </a:r>
            <a:r>
              <a:rPr lang="es-PE" sz="3000" b="1" dirty="0"/>
              <a:t>para optar el título profesional de Ingeniera de </a:t>
            </a:r>
            <a:r>
              <a:rPr lang="es-PE" sz="3000" b="1" dirty="0" smtClean="0"/>
              <a:t>Sistemas</a:t>
            </a:r>
            <a:endParaRPr lang="es-PE" sz="3000" dirty="0"/>
          </a:p>
          <a:p>
            <a:pPr marL="0" indent="0" algn="ctr">
              <a:buNone/>
            </a:pP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Autor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DÁVILA OLIVOS, Mayra Alejandra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Asesora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PRO CONCEPCIÓN, Luzmila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Lima - Perú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2015</a:t>
            </a:r>
            <a:endParaRPr lang="es-PE" sz="3000" dirty="0"/>
          </a:p>
          <a:p>
            <a:endParaRPr lang="es-PE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1165840"/>
            <a:ext cx="2325106" cy="22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 curvada hacia la izquierda 10"/>
          <p:cNvSpPr/>
          <p:nvPr/>
        </p:nvSpPr>
        <p:spPr>
          <a:xfrm flipH="1" flipV="1">
            <a:off x="2348382" y="521143"/>
            <a:ext cx="1577798" cy="4568119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>
            <a:off x="7638336" y="578697"/>
            <a:ext cx="1676529" cy="456812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3121" y="5436256"/>
            <a:ext cx="4578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MARCO TEÓRICO</a:t>
            </a:r>
          </a:p>
        </p:txBody>
      </p:sp>
      <p:pic>
        <p:nvPicPr>
          <p:cNvPr id="7170" name="Picture 2" descr="http://yevbes.es/wp-content/uploads/2015/02/sp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4" y="4258632"/>
            <a:ext cx="2247451" cy="11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imgur.com/phZH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3" y="1063215"/>
            <a:ext cx="1578858" cy="13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ikiorbe.wordpress.com/files/2009/06/ibat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91" y="363338"/>
            <a:ext cx="2689757" cy="8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ostraining.com/cdn/images/coding/bootstr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776" y="578696"/>
            <a:ext cx="2265711" cy="18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frogx3.com/wp-content/uploads/2014/01/Backbone-j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51" y="4241021"/>
            <a:ext cx="2588236" cy="14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ecamd.edu.co/portal/images/gestion-academi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10" y="4545666"/>
            <a:ext cx="3392496" cy="19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ESTADO DEL ARTE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TESIS para obtención de Título de Ingeniero de Sistemas: “Análisis, diseño e implementación de la aplicación web para el manejo distributivo de la Facultad de Ingeniería” </a:t>
            </a:r>
            <a:r>
              <a:rPr lang="es-PE" dirty="0" smtClean="0"/>
              <a:t>[4]</a:t>
            </a:r>
            <a:endParaRPr lang="es-PE" dirty="0"/>
          </a:p>
          <a:p>
            <a:pPr algn="just"/>
            <a:r>
              <a:rPr lang="es-PE" dirty="0"/>
              <a:t>Revista Electrónica de Tecnología Educativa </a:t>
            </a:r>
            <a:r>
              <a:rPr lang="es-PE" dirty="0" err="1"/>
              <a:t>Edutec</a:t>
            </a:r>
            <a:r>
              <a:rPr lang="es-PE" dirty="0"/>
              <a:t> – e: “Aplicación del m-</a:t>
            </a:r>
            <a:r>
              <a:rPr lang="es-PE" dirty="0" err="1"/>
              <a:t>learning</a:t>
            </a:r>
            <a:r>
              <a:rPr lang="es-PE" dirty="0"/>
              <a:t> en el aula de primaria: experiencia práctica y propuesta de formación para docentes” [5]</a:t>
            </a:r>
          </a:p>
        </p:txBody>
      </p:sp>
    </p:spTree>
    <p:extLst>
      <p:ext uri="{BB962C8B-B14F-4D97-AF65-F5344CB8AC3E}">
        <p14:creationId xmlns:p14="http://schemas.microsoft.com/office/powerpoint/2010/main" val="27297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663" y="1159098"/>
            <a:ext cx="9404723" cy="810059"/>
          </a:xfrm>
        </p:spPr>
        <p:txBody>
          <a:bodyPr/>
          <a:lstStyle/>
          <a:p>
            <a:pPr algn="ctr"/>
            <a:r>
              <a:rPr lang="es-PE" dirty="0" smtClean="0"/>
              <a:t>GRACIAS</a:t>
            </a:r>
            <a:endParaRPr lang="es-PE" dirty="0"/>
          </a:p>
        </p:txBody>
      </p:sp>
      <p:pic>
        <p:nvPicPr>
          <p:cNvPr id="4" name="Picture 2" descr="http://www.colegioscolombia.com/images/gestion_acade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41" y="2342949"/>
            <a:ext cx="5138672" cy="3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94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BIBLIOGRAFÍA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1200" dirty="0"/>
              <a:t>[1] http://maricelybetty.galeon.com/textos/PROYFINAL.pdf</a:t>
            </a:r>
          </a:p>
          <a:p>
            <a:r>
              <a:rPr lang="es-PE" sz="1200" dirty="0"/>
              <a:t>[2] http://tesis.pucp.edu.pe/repositorio/bitstream/handle/123456789/4675/VARGAS_VASQUEZ_DELIA_GESTION_GRUPOS.pdf?sequence=1</a:t>
            </a:r>
          </a:p>
          <a:p>
            <a:r>
              <a:rPr lang="es-PE" sz="1200" dirty="0"/>
              <a:t>[3] http://dspace.ucuenca.edu.ec/bitstream/123456789/4303/1/tesis.pdf</a:t>
            </a:r>
          </a:p>
          <a:p>
            <a:r>
              <a:rPr lang="es-PE" sz="1200" dirty="0"/>
              <a:t>[4] http://vinculando.org/educacion/la_gestion_curricular_en_procesos_educativos_de_calidad.html</a:t>
            </a:r>
          </a:p>
          <a:p>
            <a:r>
              <a:rPr lang="es-PE" sz="1200" dirty="0"/>
              <a:t>[5] </a:t>
            </a:r>
            <a:r>
              <a:rPr lang="es-PE" sz="1200" dirty="0">
                <a:hlinkClick r:id="rId2"/>
              </a:rPr>
              <a:t>http://www.edutec.es/revista/index.php/edutec-e/article/view/27</a:t>
            </a:r>
            <a:endParaRPr lang="es-PE" sz="1200" dirty="0"/>
          </a:p>
          <a:p>
            <a:r>
              <a:rPr lang="es-PE" sz="1200" dirty="0" smtClean="0"/>
              <a:t>Figuras: Imágenes referenciales, obtenidas de internet </a:t>
            </a:r>
          </a:p>
          <a:p>
            <a:pPr marL="0" indent="0">
              <a:buNone/>
            </a:pP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874601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8105" y="1146220"/>
            <a:ext cx="10101181" cy="2537138"/>
          </a:xfrm>
        </p:spPr>
        <p:txBody>
          <a:bodyPr/>
          <a:lstStyle/>
          <a:p>
            <a:pPr algn="ctr"/>
            <a:r>
              <a:rPr lang="es-PE" sz="3200" dirty="0"/>
              <a:t>Diseño e implementación de una aplicación web aplicando las tecnologías de </a:t>
            </a:r>
            <a:r>
              <a:rPr lang="es-PE" sz="3200" dirty="0" err="1"/>
              <a:t>spring</a:t>
            </a:r>
            <a:r>
              <a:rPr lang="es-PE" sz="3200" dirty="0"/>
              <a:t>, java web, </a:t>
            </a:r>
            <a:r>
              <a:rPr lang="es-PE" sz="3200" dirty="0" err="1"/>
              <a:t>ibatis</a:t>
            </a:r>
            <a:r>
              <a:rPr lang="es-PE" sz="3200" dirty="0"/>
              <a:t>, </a:t>
            </a:r>
            <a:r>
              <a:rPr lang="es-PE" sz="3200" dirty="0" err="1"/>
              <a:t>bootstrap</a:t>
            </a:r>
            <a:r>
              <a:rPr lang="es-PE" sz="3200" dirty="0"/>
              <a:t> y backbone.js para la gestión académica de educación primaria. Caso Colegio Particular Augusto </a:t>
            </a:r>
            <a:r>
              <a:rPr lang="es-PE" sz="3200" dirty="0" smtClean="0"/>
              <a:t>Weberbauer</a:t>
            </a:r>
            <a:endParaRPr lang="es-PE" sz="3200" dirty="0"/>
          </a:p>
        </p:txBody>
      </p:sp>
      <p:pic>
        <p:nvPicPr>
          <p:cNvPr id="4098" name="Picture 2" descr="http://www.colegioscolombia.com/images/gestion_acade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59" y="3785383"/>
            <a:ext cx="3807809" cy="25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8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TESIS para obtención de Título de Especialista en Informática y Telemática: “Diseño e implementación de un sitio web como medio de comunicación interactiva para promocionar y fortalecer los procesos de formación pedagógicos de la institución educativa escuela normal superior de corozal utilizando </a:t>
            </a:r>
            <a:r>
              <a:rPr lang="es-PE" dirty="0" err="1"/>
              <a:t>Dreamweaver</a:t>
            </a:r>
            <a:r>
              <a:rPr lang="es-PE" dirty="0"/>
              <a:t>” </a:t>
            </a:r>
            <a:r>
              <a:rPr lang="es-PE" dirty="0" smtClean="0"/>
              <a:t>[1]</a:t>
            </a:r>
          </a:p>
          <a:p>
            <a:pPr algn="just"/>
            <a:r>
              <a:rPr lang="es-PE" dirty="0"/>
              <a:t>TESIS para obtención de Título de Magíster en Educación con mención en gestión: “Gestión pedagógica del trabajo docente a través de grupos cooperativos” </a:t>
            </a:r>
            <a:r>
              <a:rPr lang="es-PE" dirty="0" smtClean="0"/>
              <a:t>[2]</a:t>
            </a:r>
          </a:p>
          <a:p>
            <a:pPr algn="just"/>
            <a:r>
              <a:rPr lang="es-PE" dirty="0"/>
              <a:t>Revista Vinculando: “La gestión curricular y su implicancia en los procesos educativos de calidad” </a:t>
            </a:r>
            <a:r>
              <a:rPr lang="es-PE" dirty="0" smtClean="0"/>
              <a:t>[3]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78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DEFINICIÓN DEL PROBLEMA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0" y="3286309"/>
            <a:ext cx="4794569" cy="316175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PE" sz="1800" dirty="0"/>
              <a:t>Actualmente la gestión académica en el Colegio Particular Augusto Weberbauer es manual. Cada uno de los procesos es llevado de una manera muy tradicional y lenta, usando la herramienta Word o Excel; como por ejemplo</a:t>
            </a:r>
            <a:r>
              <a:rPr lang="es-PE" sz="1800" dirty="0" smtClean="0"/>
              <a:t>:</a:t>
            </a:r>
            <a:endParaRPr lang="es-PE" sz="1800" dirty="0"/>
          </a:p>
          <a:p>
            <a:pPr lvl="0" algn="just"/>
            <a:r>
              <a:rPr lang="es-PE" sz="1800" dirty="0"/>
              <a:t>El proceso de registro de información personal y académica de los alumnos.</a:t>
            </a:r>
          </a:p>
          <a:p>
            <a:pPr lvl="0" algn="just"/>
            <a:r>
              <a:rPr lang="es-PE" sz="1800" dirty="0"/>
              <a:t>El proceso de matrícula, la asignación de los cursos a los alumnos matriculados.</a:t>
            </a:r>
          </a:p>
          <a:p>
            <a:pPr lvl="0" algn="just"/>
            <a:r>
              <a:rPr lang="es-PE" sz="1800" dirty="0"/>
              <a:t>El proceso de registro de notas.</a:t>
            </a:r>
          </a:p>
          <a:p>
            <a:pPr lvl="0" algn="just"/>
            <a:r>
              <a:rPr lang="es-PE" sz="1800" dirty="0"/>
              <a:t>El proceso de programación de los cursos.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46112" y="2085981"/>
            <a:ext cx="4434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i="1" dirty="0"/>
              <a:t>¿Cómo se realiza actualmente la Gestión Académica en el Colegio Particular Augusto Weberbauer?</a:t>
            </a:r>
            <a:endParaRPr lang="es-PE" dirty="0"/>
          </a:p>
          <a:p>
            <a:endParaRPr lang="es-PE" dirty="0"/>
          </a:p>
        </p:txBody>
      </p:sp>
      <p:pic>
        <p:nvPicPr>
          <p:cNvPr id="1026" name="Picture 2" descr="http://c0364889.cdn2.cloudfiles.rackspacecloud.com/wp-content/uploads/2011/02/inscripcion-cedu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2842218"/>
            <a:ext cx="4033422" cy="27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30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DEFINICIÓN DEL PROBLEMA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95100" y="1484834"/>
            <a:ext cx="4543460" cy="1490862"/>
          </a:xfrm>
        </p:spPr>
        <p:txBody>
          <a:bodyPr>
            <a:normAutofit/>
          </a:bodyPr>
          <a:lstStyle/>
          <a:p>
            <a:r>
              <a:rPr lang="es-PE" sz="1800" i="1" dirty="0"/>
              <a:t>¿Cómo es la reacción de los alumnos y padres de familia del Colegio Particular Augusto Weberbauer ante la realización de esos procesos?</a:t>
            </a:r>
            <a:endParaRPr lang="es-PE" sz="1800" dirty="0"/>
          </a:p>
        </p:txBody>
      </p:sp>
      <p:sp>
        <p:nvSpPr>
          <p:cNvPr id="6" name="Rectángulo 5"/>
          <p:cNvSpPr/>
          <p:nvPr/>
        </p:nvSpPr>
        <p:spPr>
          <a:xfrm>
            <a:off x="7002834" y="4244242"/>
            <a:ext cx="4335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i="1" dirty="0"/>
              <a:t>¿Cómo es la reacción de los docentes del Colegio Particular Augusto Weberbauer ante el malestar de alumnos y padres de familia?</a:t>
            </a:r>
            <a:endParaRPr lang="es-PE" dirty="0"/>
          </a:p>
        </p:txBody>
      </p:sp>
      <p:pic>
        <p:nvPicPr>
          <p:cNvPr id="2050" name="Picture 2" descr="http://www.diariodecuyo.com.ar/imagenes/2015/08/SANJUAN/31162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0" y="1252504"/>
            <a:ext cx="4134609" cy="23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2.larepublica.pe/sites/default/files/styles/img_620x369/public/imagen/2015/08/26/profesores-Noticia-699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3" y="3576439"/>
            <a:ext cx="4322425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6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6133" y="1595719"/>
            <a:ext cx="6463348" cy="1307502"/>
          </a:xfrm>
        </p:spPr>
        <p:txBody>
          <a:bodyPr>
            <a:normAutofit lnSpcReduction="10000"/>
          </a:bodyPr>
          <a:lstStyle/>
          <a:p>
            <a:r>
              <a:rPr lang="es-PE" i="1" dirty="0"/>
              <a:t>¿Cómo es la reacción del Área Administrativa del Colegio Particular Augusto Weberbauer ante el gran malestar por parte de docentes, alumnos y padres de familia?</a:t>
            </a:r>
            <a:endParaRPr lang="es-PE" dirty="0"/>
          </a:p>
          <a:p>
            <a:endParaRPr lang="es-PE" dirty="0"/>
          </a:p>
        </p:txBody>
      </p:sp>
      <p:pic>
        <p:nvPicPr>
          <p:cNvPr id="3074" name="Picture 2" descr="http://cde.gestion2.e3.pe/ima/0/0/0/0/1/1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89" y="3023963"/>
            <a:ext cx="48863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JUSTIFICACIÓN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32957" y="2556781"/>
            <a:ext cx="10013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Debido a la necesidad del Colegio de disipar el elevado número de reclamos y quejas que le son hechos llegar tanto por padres de familia, alumnos y docentes, se ha visto necesario la creación de una aplicación web la cual pueda aportar en la optimización de la ejecución de cada proceso llevado a cabo para así brindar la mejor calidad en enseñanza, la entera satisfacción de los implicados y un alto prestigio como institución.</a:t>
            </a:r>
          </a:p>
        </p:txBody>
      </p:sp>
    </p:spTree>
    <p:extLst>
      <p:ext uri="{BB962C8B-B14F-4D97-AF65-F5344CB8AC3E}">
        <p14:creationId xmlns:p14="http://schemas.microsoft.com/office/powerpoint/2010/main" val="2688414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OBJETIVOS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9777" y="1301424"/>
            <a:ext cx="5297488" cy="48650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E" dirty="0"/>
              <a:t>Objetivo </a:t>
            </a:r>
            <a:r>
              <a:rPr lang="es-PE" dirty="0" smtClean="0"/>
              <a:t>General</a:t>
            </a:r>
          </a:p>
          <a:p>
            <a:pPr marL="0" indent="0" algn="just">
              <a:buNone/>
            </a:pPr>
            <a:r>
              <a:rPr lang="es-PE" dirty="0" smtClean="0"/>
              <a:t>	</a:t>
            </a:r>
            <a:r>
              <a:rPr lang="es-PE" sz="1800" dirty="0" smtClean="0"/>
              <a:t>Diseño </a:t>
            </a:r>
            <a:r>
              <a:rPr lang="es-PE" sz="1800" dirty="0"/>
              <a:t>e implementación de una aplicación </a:t>
            </a:r>
            <a:r>
              <a:rPr lang="es-PE" sz="1800" dirty="0" smtClean="0"/>
              <a:t>	web 	aplicando </a:t>
            </a:r>
            <a:r>
              <a:rPr lang="es-PE" sz="1800" dirty="0"/>
              <a:t>las tecnologías de </a:t>
            </a:r>
            <a:r>
              <a:rPr lang="es-PE" sz="1800" dirty="0" err="1"/>
              <a:t>spring</a:t>
            </a:r>
            <a:r>
              <a:rPr lang="es-PE" sz="1800" dirty="0"/>
              <a:t>, </a:t>
            </a:r>
            <a:r>
              <a:rPr lang="es-PE" sz="1800" dirty="0" smtClean="0"/>
              <a:t>	java </a:t>
            </a:r>
            <a:r>
              <a:rPr lang="es-PE" sz="1800" dirty="0"/>
              <a:t>web, </a:t>
            </a:r>
            <a:r>
              <a:rPr lang="es-PE" sz="1800" dirty="0" err="1"/>
              <a:t>ibatis</a:t>
            </a:r>
            <a:r>
              <a:rPr lang="es-PE" sz="1800" dirty="0"/>
              <a:t>, </a:t>
            </a:r>
            <a:r>
              <a:rPr lang="es-PE" sz="1800" dirty="0" smtClean="0"/>
              <a:t>	</a:t>
            </a:r>
            <a:r>
              <a:rPr lang="es-PE" sz="1800" dirty="0" err="1" smtClean="0"/>
              <a:t>bootstrap</a:t>
            </a:r>
            <a:r>
              <a:rPr lang="es-PE" sz="1800" dirty="0" smtClean="0"/>
              <a:t> </a:t>
            </a:r>
            <a:r>
              <a:rPr lang="es-PE" sz="1800" dirty="0"/>
              <a:t>y backbone.js </a:t>
            </a:r>
            <a:r>
              <a:rPr lang="es-PE" sz="1800" dirty="0" smtClean="0"/>
              <a:t>	para </a:t>
            </a:r>
            <a:r>
              <a:rPr lang="es-PE" sz="1800" dirty="0"/>
              <a:t>la gestión académica </a:t>
            </a:r>
            <a:r>
              <a:rPr lang="es-PE" sz="1800" dirty="0" smtClean="0"/>
              <a:t>	de </a:t>
            </a:r>
            <a:r>
              <a:rPr lang="es-PE" sz="1800" dirty="0"/>
              <a:t>educación </a:t>
            </a:r>
            <a:r>
              <a:rPr lang="es-PE" sz="1800" dirty="0" smtClean="0"/>
              <a:t>	primaria</a:t>
            </a:r>
            <a:r>
              <a:rPr lang="es-PE" sz="1800" dirty="0"/>
              <a:t>. Caso Colegio Particular </a:t>
            </a:r>
            <a:r>
              <a:rPr lang="es-PE" sz="1800" dirty="0" smtClean="0"/>
              <a:t>	Augusto 	Weberbauer</a:t>
            </a:r>
            <a:endParaRPr lang="es-PE" sz="1800" dirty="0"/>
          </a:p>
          <a:p>
            <a:pPr algn="just"/>
            <a:r>
              <a:rPr lang="es-PE" dirty="0" smtClean="0"/>
              <a:t>Objetivos Específicos</a:t>
            </a:r>
            <a:endParaRPr lang="es-PE" dirty="0"/>
          </a:p>
          <a:p>
            <a:pPr lvl="1" algn="just"/>
            <a:r>
              <a:rPr lang="es-PE" dirty="0"/>
              <a:t>Aprender a utilizar la tecnología de Spring, </a:t>
            </a:r>
            <a:r>
              <a:rPr lang="es-PE" dirty="0" err="1"/>
              <a:t>Ibatis</a:t>
            </a:r>
            <a:r>
              <a:rPr lang="es-PE" dirty="0"/>
              <a:t> y Backbone.js.</a:t>
            </a:r>
          </a:p>
          <a:p>
            <a:pPr lvl="1" algn="just"/>
            <a:r>
              <a:rPr lang="es-PE" dirty="0"/>
              <a:t>Precisar las capacidades mínimas del computador de acuerdo a las necesidades de los usuarios.</a:t>
            </a:r>
          </a:p>
          <a:p>
            <a:pPr lvl="1" algn="just"/>
            <a:r>
              <a:rPr lang="es-PE" dirty="0"/>
              <a:t>Realizar el diseño del sistema.</a:t>
            </a:r>
          </a:p>
          <a:p>
            <a:pPr lvl="1" algn="just"/>
            <a:r>
              <a:rPr lang="es-PE" dirty="0"/>
              <a:t>Realizar la implementación del sistema.</a:t>
            </a:r>
          </a:p>
          <a:p>
            <a:pPr lvl="1" algn="just"/>
            <a:r>
              <a:rPr lang="es-PE" dirty="0"/>
              <a:t>Elaborar las pruebas o correcciones necesarias, conjuntamente con el personal del Colegio, con la finalidad de verificar que cumpla con las expectativas deseadas.</a:t>
            </a:r>
          </a:p>
          <a:p>
            <a:pPr lvl="1" algn="just"/>
            <a:r>
              <a:rPr lang="es-PE" dirty="0"/>
              <a:t>Realizar el mantenimiento del sistema.</a:t>
            </a:r>
          </a:p>
          <a:p>
            <a:endParaRPr lang="es-PE" dirty="0"/>
          </a:p>
        </p:txBody>
      </p:sp>
      <p:pic>
        <p:nvPicPr>
          <p:cNvPr id="5122" name="Picture 2" descr="http://iecamd.edu.co/portal/images/gestion-acade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27" y="1321292"/>
            <a:ext cx="3881377" cy="22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slideplayer.es/3/1079044/slides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24" y="3825025"/>
            <a:ext cx="3348061" cy="25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42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ALCANCE</a:t>
            </a:r>
            <a:endParaRPr lang="es-PE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103312" y="1403798"/>
            <a:ext cx="4756575" cy="484460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PE" dirty="0"/>
              <a:t>Módulo de Perfiles</a:t>
            </a:r>
          </a:p>
          <a:p>
            <a:pPr marL="0" lvl="0" indent="0">
              <a:buNone/>
            </a:pPr>
            <a:r>
              <a:rPr lang="es-PE" dirty="0"/>
              <a:t>	</a:t>
            </a:r>
            <a:r>
              <a:rPr lang="es-PE" dirty="0" smtClean="0"/>
              <a:t>Creación </a:t>
            </a:r>
            <a:r>
              <a:rPr lang="es-PE" dirty="0"/>
              <a:t>de cuenta de usuario.</a:t>
            </a:r>
          </a:p>
          <a:p>
            <a:pPr marL="0" lvl="0" indent="0">
              <a:buNone/>
            </a:pPr>
            <a:r>
              <a:rPr lang="es-PE" dirty="0" smtClean="0"/>
              <a:t>	Registro </a:t>
            </a:r>
            <a:r>
              <a:rPr lang="es-PE" dirty="0"/>
              <a:t>de perfil de usuario</a:t>
            </a:r>
            <a:r>
              <a:rPr lang="es-PE" dirty="0" smtClean="0"/>
              <a:t>.</a:t>
            </a:r>
            <a:r>
              <a:rPr lang="es-PE" dirty="0"/>
              <a:t> </a:t>
            </a:r>
          </a:p>
          <a:p>
            <a:pPr lvl="0"/>
            <a:r>
              <a:rPr lang="es-PE" dirty="0"/>
              <a:t>Módulo de Programación</a:t>
            </a:r>
          </a:p>
          <a:p>
            <a:pPr marL="0" lvl="0" indent="0">
              <a:buNone/>
            </a:pPr>
            <a:r>
              <a:rPr lang="es-PE" dirty="0" smtClean="0"/>
              <a:t>	Programación </a:t>
            </a:r>
            <a:r>
              <a:rPr lang="es-PE" dirty="0"/>
              <a:t>de cursos</a:t>
            </a:r>
            <a:r>
              <a:rPr lang="es-PE" dirty="0" smtClean="0"/>
              <a:t>.</a:t>
            </a:r>
            <a:endParaRPr lang="es-PE" dirty="0"/>
          </a:p>
          <a:p>
            <a:pPr lvl="0"/>
            <a:r>
              <a:rPr lang="es-PE" dirty="0"/>
              <a:t>Módulo de Matrícula.</a:t>
            </a:r>
          </a:p>
          <a:p>
            <a:pPr marL="0" lvl="0" indent="0">
              <a:buNone/>
            </a:pPr>
            <a:r>
              <a:rPr lang="es-PE" dirty="0" smtClean="0"/>
              <a:t>	Matrícula </a:t>
            </a:r>
            <a:r>
              <a:rPr lang="es-PE" dirty="0"/>
              <a:t>vía web.</a:t>
            </a:r>
          </a:p>
          <a:p>
            <a:r>
              <a:rPr lang="es-PE" dirty="0" smtClean="0"/>
              <a:t>Módulo </a:t>
            </a:r>
            <a:r>
              <a:rPr lang="es-PE" dirty="0"/>
              <a:t>de Control de Asistencia</a:t>
            </a:r>
          </a:p>
          <a:p>
            <a:pPr marL="0" lvl="0" indent="0">
              <a:buNone/>
            </a:pPr>
            <a:r>
              <a:rPr lang="es-PE" dirty="0" smtClean="0"/>
              <a:t>	Control </a:t>
            </a:r>
            <a:r>
              <a:rPr lang="es-PE" dirty="0"/>
              <a:t>de Asistencia</a:t>
            </a:r>
            <a:r>
              <a:rPr lang="es-PE" dirty="0" smtClean="0"/>
              <a:t>.</a:t>
            </a:r>
            <a:endParaRPr lang="es-PE" dirty="0"/>
          </a:p>
          <a:p>
            <a:pPr lvl="0"/>
            <a:r>
              <a:rPr lang="es-PE" dirty="0"/>
              <a:t>Módulo de Evaluaciones y Notas</a:t>
            </a:r>
          </a:p>
          <a:p>
            <a:pPr marL="0" lvl="0" indent="0">
              <a:buNone/>
            </a:pPr>
            <a:r>
              <a:rPr lang="es-PE" dirty="0" smtClean="0"/>
              <a:t>	Publicación </a:t>
            </a:r>
            <a:r>
              <a:rPr lang="es-PE" dirty="0"/>
              <a:t>de evaluaciones.</a:t>
            </a:r>
          </a:p>
          <a:p>
            <a:pPr marL="0" lvl="0" indent="0">
              <a:buNone/>
            </a:pPr>
            <a:r>
              <a:rPr lang="es-PE" dirty="0" smtClean="0"/>
              <a:t>	Publicación </a:t>
            </a:r>
            <a:r>
              <a:rPr lang="es-PE" dirty="0"/>
              <a:t>de notas</a:t>
            </a:r>
            <a:r>
              <a:rPr lang="es-PE" dirty="0" smtClean="0"/>
              <a:t>.</a:t>
            </a:r>
            <a:r>
              <a:rPr lang="es-PE" dirty="0"/>
              <a:t> </a:t>
            </a:r>
          </a:p>
          <a:p>
            <a:pPr lvl="0"/>
            <a:r>
              <a:rPr lang="es-PE" dirty="0"/>
              <a:t>Módulo Visualización</a:t>
            </a:r>
          </a:p>
          <a:p>
            <a:pPr marL="0" lvl="0" indent="0">
              <a:buNone/>
            </a:pPr>
            <a:r>
              <a:rPr lang="es-PE" dirty="0" smtClean="0"/>
              <a:t>	Visualizar </a:t>
            </a:r>
            <a:r>
              <a:rPr lang="es-PE" dirty="0"/>
              <a:t>reporte de pre-matrícula.</a:t>
            </a:r>
          </a:p>
          <a:p>
            <a:pPr marL="0" lvl="0" indent="0">
              <a:buNone/>
            </a:pPr>
            <a:r>
              <a:rPr lang="es-PE" dirty="0" smtClean="0"/>
              <a:t>	Visualizar </a:t>
            </a:r>
            <a:r>
              <a:rPr lang="es-PE" dirty="0"/>
              <a:t>reporte de matrícula.</a:t>
            </a:r>
          </a:p>
          <a:p>
            <a:pPr marL="0" lvl="0" indent="0">
              <a:buNone/>
            </a:pPr>
            <a:r>
              <a:rPr lang="es-PE" dirty="0" smtClean="0"/>
              <a:t>	Visualizar </a:t>
            </a:r>
            <a:r>
              <a:rPr lang="es-PE" dirty="0"/>
              <a:t>historial académico.</a:t>
            </a:r>
          </a:p>
          <a:p>
            <a:pPr marL="0" lvl="0" indent="0">
              <a:buNone/>
            </a:pPr>
            <a:r>
              <a:rPr lang="es-PE" dirty="0" smtClean="0"/>
              <a:t>	Visualizar </a:t>
            </a:r>
            <a:r>
              <a:rPr lang="es-PE" dirty="0"/>
              <a:t>progreso de alumno.</a:t>
            </a:r>
          </a:p>
          <a:p>
            <a:endParaRPr lang="es-PE" dirty="0"/>
          </a:p>
        </p:txBody>
      </p:sp>
      <p:pic>
        <p:nvPicPr>
          <p:cNvPr id="6146" name="Picture 2" descr="http://image.slidesharecdn.com/solucionesedutiva-1270602058729-phpapp02/95/sistema-de-gestin-acadmica-edutiva-erp-8-728.jpg?cb=1298200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17" y="2215669"/>
            <a:ext cx="3921572" cy="29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85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1260</TotalTime>
  <Words>546</Words>
  <Application>Microsoft Office PowerPoint</Application>
  <PresentationFormat>Panorámica</PresentationFormat>
  <Paragraphs>69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UNIVERSIDAD NACIONAL MAYOR DE SAN MARCOS FACULTAD DE INGENIERÍA DE SISTEMAS E INFORMÁTICA ESCUELA ACADÉMICO PROFESIONAL DE INGENIERÍA DE SISTEMAS </vt:lpstr>
      <vt:lpstr>Diseño e implementación de una aplicación web aplicando las tecnologías de spring, java web, ibatis, bootstrap y backbone.js para la gestión académica de educación primaria. Caso Colegio Particular Augusto Weberbauer</vt:lpstr>
      <vt:lpstr>ANTECEDENTES</vt:lpstr>
      <vt:lpstr>DEFINICIÓN DEL PROBLEMA</vt:lpstr>
      <vt:lpstr>DEFINICIÓN DEL PROBLEMA</vt:lpstr>
      <vt:lpstr>Presentación de PowerPoint</vt:lpstr>
      <vt:lpstr>JUSTIFICACIÓN</vt:lpstr>
      <vt:lpstr>OBJETIVOS</vt:lpstr>
      <vt:lpstr>ALCANCE</vt:lpstr>
      <vt:lpstr>Presentación de PowerPoint</vt:lpstr>
      <vt:lpstr>ESTADO DEL ARTE</vt:lpstr>
      <vt:lpstr>GRACIAS</vt:lpstr>
      <vt:lpstr>BIBLIOGRAFÍA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Aplicación para reportar hechos delictivos y accidentes de tránsito</dc:title>
  <dc:creator>Samir</dc:creator>
  <cp:lastModifiedBy>Mayra</cp:lastModifiedBy>
  <cp:revision>63</cp:revision>
  <dcterms:created xsi:type="dcterms:W3CDTF">2015-10-12T00:01:51Z</dcterms:created>
  <dcterms:modified xsi:type="dcterms:W3CDTF">2015-12-10T06:43:36Z</dcterms:modified>
</cp:coreProperties>
</file>