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1" r:id="rId2"/>
    <p:sldId id="256" r:id="rId3"/>
    <p:sldId id="269" r:id="rId4"/>
    <p:sldId id="261" r:id="rId5"/>
    <p:sldId id="287" r:id="rId6"/>
    <p:sldId id="274" r:id="rId7"/>
    <p:sldId id="289" r:id="rId8"/>
    <p:sldId id="290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303" r:id="rId17"/>
    <p:sldId id="304" r:id="rId18"/>
    <p:sldId id="305" r:id="rId19"/>
    <p:sldId id="299" r:id="rId20"/>
    <p:sldId id="300" r:id="rId21"/>
    <p:sldId id="302" r:id="rId22"/>
    <p:sldId id="30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20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76BBB-709B-4F83-A4F9-B2EA126B6BDA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9207407-132D-443F-BE8B-B9C7205E06DC}">
      <dgm:prSet phldrT="[Texto]"/>
      <dgm:spPr/>
      <dgm:t>
        <a:bodyPr/>
        <a:lstStyle/>
        <a:p>
          <a:r>
            <a: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Módulo de Perfiles</a:t>
          </a:r>
        </a:p>
      </dgm:t>
    </dgm:pt>
    <dgm:pt modelId="{844BCA8E-BF9F-41BC-B750-F6041255F618}" type="parTrans" cxnId="{EC0A044E-C9D5-450C-9FF5-047DC2F32BA3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9F914-1962-4131-BF17-2AA88266B779}" type="sibTrans" cxnId="{EC0A044E-C9D5-450C-9FF5-047DC2F32BA3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848306-0466-415A-839B-980D8B933517}">
      <dgm:prSet phldrT="[Texto]"/>
      <dgm:spPr/>
      <dgm:t>
        <a:bodyPr/>
        <a:lstStyle/>
        <a:p>
          <a:r>
            <a: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Módulo de Programación </a:t>
          </a:r>
        </a:p>
      </dgm:t>
    </dgm:pt>
    <dgm:pt modelId="{60E4803D-C204-472A-87E8-A8B399069DE9}" type="parTrans" cxnId="{4AFEC2DF-6B23-4F86-B774-997EB0EAE9BB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33D6B-E735-4B3D-8934-3DDE4BC80236}" type="sibTrans" cxnId="{4AFEC2DF-6B23-4F86-B774-997EB0EAE9BB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9D3D03-46EF-45E0-AFB5-8B30E490F068}">
      <dgm:prSet phldrT="[Texto]"/>
      <dgm:spPr/>
      <dgm:t>
        <a:bodyPr/>
        <a:lstStyle/>
        <a:p>
          <a:r>
            <a: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Módulo de Evaluaciones y Notas</a:t>
          </a:r>
        </a:p>
      </dgm:t>
    </dgm:pt>
    <dgm:pt modelId="{D2D3ED0F-5062-48C3-B027-BB34421DE6AE}" type="parTrans" cxnId="{50BEC5D3-B320-4F06-BDD4-345BA1C9C7F5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91DE9-A725-40AC-9D60-8E4EF90DEE8B}" type="sibTrans" cxnId="{50BEC5D3-B320-4F06-BDD4-345BA1C9C7F5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A8B9C1-D981-4372-9982-2B955ABAFEF2}">
      <dgm:prSet phldrT="[Texto]"/>
      <dgm:spPr/>
      <dgm:t>
        <a:bodyPr/>
        <a:lstStyle/>
        <a:p>
          <a:r>
            <a: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Módulo de Control</a:t>
          </a:r>
        </a:p>
      </dgm:t>
    </dgm:pt>
    <dgm:pt modelId="{EC20791F-FB01-408D-9E74-00666BD946E1}" type="parTrans" cxnId="{33308D1C-04B5-4C34-9014-8A87AE7A7F04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A3FAE-C6C3-4B7F-9872-E1DDCA57BB46}" type="sibTrans" cxnId="{33308D1C-04B5-4C34-9014-8A87AE7A7F04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D944D-56F7-435A-9B94-A33278B3277D}">
      <dgm:prSet phldrT="[Texto]"/>
      <dgm:spPr/>
      <dgm:t>
        <a:bodyPr/>
        <a:lstStyle/>
        <a:p>
          <a:r>
            <a: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Módulo de Programación </a:t>
          </a:r>
        </a:p>
      </dgm:t>
    </dgm:pt>
    <dgm:pt modelId="{9A214E7F-080F-4C37-98F9-C8919EFCD2B1}" type="parTrans" cxnId="{619334E0-D256-49C7-BBDC-606E3E4C811D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79B39-DD34-43EE-BC21-64BCD0A61233}" type="sibTrans" cxnId="{619334E0-D256-49C7-BBDC-606E3E4C811D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DDDC2-9BE6-4D12-BD17-D3F4A20C63CE}">
      <dgm:prSet phldrT="[Texto]"/>
      <dgm:spPr>
        <a:solidFill>
          <a:srgbClr val="FF0000"/>
        </a:solidFill>
      </dgm:spPr>
      <dgm:t>
        <a:bodyPr/>
        <a:lstStyle/>
        <a:p>
          <a:r>
            <a:rPr lang="es-P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Modulo de Reportes</a:t>
          </a:r>
        </a:p>
      </dgm:t>
    </dgm:pt>
    <dgm:pt modelId="{CF19BAFB-121A-4293-8FBB-C2932382DD83}" type="parTrans" cxnId="{C5F677D0-9F7B-4E42-978D-F9FE920D0632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9CBA99-82FD-4CDB-8658-BFF2A30DFA1B}" type="sibTrans" cxnId="{C5F677D0-9F7B-4E42-978D-F9FE920D0632}">
      <dgm:prSet/>
      <dgm:spPr/>
      <dgm:t>
        <a:bodyPr/>
        <a:lstStyle/>
        <a:p>
          <a:endParaRPr lang="es-PE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62295D-15CC-4BC1-9545-445A620C08E0}" type="pres">
      <dgm:prSet presAssocID="{AD276BBB-709B-4F83-A4F9-B2EA126B6B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67A086C-7375-4A84-8788-7F69749A0BC7}" type="pres">
      <dgm:prSet presAssocID="{AD276BBB-709B-4F83-A4F9-B2EA126B6BDA}" presName="cycle" presStyleCnt="0"/>
      <dgm:spPr/>
    </dgm:pt>
    <dgm:pt modelId="{32559CCC-B8DE-4996-ACEA-3140D3202115}" type="pres">
      <dgm:prSet presAssocID="{39207407-132D-443F-BE8B-B9C7205E06D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DC7F7F8-78E1-4F15-AC74-B51AE879BBFB}" type="pres">
      <dgm:prSet presAssocID="{C579F914-1962-4131-BF17-2AA88266B779}" presName="sibTransFirstNode" presStyleLbl="bgShp" presStyleIdx="0" presStyleCnt="1"/>
      <dgm:spPr/>
      <dgm:t>
        <a:bodyPr/>
        <a:lstStyle/>
        <a:p>
          <a:endParaRPr lang="es-PE"/>
        </a:p>
      </dgm:t>
    </dgm:pt>
    <dgm:pt modelId="{36340F4F-EBCD-4CFA-B15E-7D100CD9728A}" type="pres">
      <dgm:prSet presAssocID="{C9848306-0466-415A-839B-980D8B933517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D6B15E5-5CD6-47CE-BACA-3B1BAC0E852A}" type="pres">
      <dgm:prSet presAssocID="{A89D3D03-46EF-45E0-AFB5-8B30E490F068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BF76C7C-2075-4A50-B50F-15B4CC31DB69}" type="pres">
      <dgm:prSet presAssocID="{B1A8B9C1-D981-4372-9982-2B955ABAFEF2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C89BD7A-557C-4FA9-A02B-A149D03200FD}" type="pres">
      <dgm:prSet presAssocID="{C74D944D-56F7-435A-9B94-A33278B3277D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C7FA110-9DAC-4A0F-91B9-2C0B21310E2C}" type="pres">
      <dgm:prSet presAssocID="{5FCDDDC2-9BE6-4D12-BD17-D3F4A20C63CE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CF96D63-96DE-4DB4-9376-DDB8CF0C3008}" type="presOf" srcId="{39207407-132D-443F-BE8B-B9C7205E06DC}" destId="{32559CCC-B8DE-4996-ACEA-3140D3202115}" srcOrd="0" destOrd="0" presId="urn:microsoft.com/office/officeart/2005/8/layout/cycle3"/>
    <dgm:cxn modelId="{80C0A4F9-F3C4-489A-AA2D-0DEB8A1C86E2}" type="presOf" srcId="{C9848306-0466-415A-839B-980D8B933517}" destId="{36340F4F-EBCD-4CFA-B15E-7D100CD9728A}" srcOrd="0" destOrd="0" presId="urn:microsoft.com/office/officeart/2005/8/layout/cycle3"/>
    <dgm:cxn modelId="{33308D1C-04B5-4C34-9014-8A87AE7A7F04}" srcId="{AD276BBB-709B-4F83-A4F9-B2EA126B6BDA}" destId="{B1A8B9C1-D981-4372-9982-2B955ABAFEF2}" srcOrd="3" destOrd="0" parTransId="{EC20791F-FB01-408D-9E74-00666BD946E1}" sibTransId="{CB6A3FAE-C6C3-4B7F-9872-E1DDCA57BB46}"/>
    <dgm:cxn modelId="{52FB6296-1743-4EB2-92E7-6A9122EA1416}" type="presOf" srcId="{A89D3D03-46EF-45E0-AFB5-8B30E490F068}" destId="{1D6B15E5-5CD6-47CE-BACA-3B1BAC0E852A}" srcOrd="0" destOrd="0" presId="urn:microsoft.com/office/officeart/2005/8/layout/cycle3"/>
    <dgm:cxn modelId="{61AE47BF-6A91-40CE-BE7C-ABEA9A5F4B6E}" type="presOf" srcId="{AD276BBB-709B-4F83-A4F9-B2EA126B6BDA}" destId="{9D62295D-15CC-4BC1-9545-445A620C08E0}" srcOrd="0" destOrd="0" presId="urn:microsoft.com/office/officeart/2005/8/layout/cycle3"/>
    <dgm:cxn modelId="{4AFEC2DF-6B23-4F86-B774-997EB0EAE9BB}" srcId="{AD276BBB-709B-4F83-A4F9-B2EA126B6BDA}" destId="{C9848306-0466-415A-839B-980D8B933517}" srcOrd="1" destOrd="0" parTransId="{60E4803D-C204-472A-87E8-A8B399069DE9}" sibTransId="{D4D33D6B-E735-4B3D-8934-3DDE4BC80236}"/>
    <dgm:cxn modelId="{50BEC5D3-B320-4F06-BDD4-345BA1C9C7F5}" srcId="{AD276BBB-709B-4F83-A4F9-B2EA126B6BDA}" destId="{A89D3D03-46EF-45E0-AFB5-8B30E490F068}" srcOrd="2" destOrd="0" parTransId="{D2D3ED0F-5062-48C3-B027-BB34421DE6AE}" sibTransId="{CF891DE9-A725-40AC-9D60-8E4EF90DEE8B}"/>
    <dgm:cxn modelId="{CC24BB51-A44D-44C3-A3AC-B811ADCEE4ED}" type="presOf" srcId="{B1A8B9C1-D981-4372-9982-2B955ABAFEF2}" destId="{FBF76C7C-2075-4A50-B50F-15B4CC31DB69}" srcOrd="0" destOrd="0" presId="urn:microsoft.com/office/officeart/2005/8/layout/cycle3"/>
    <dgm:cxn modelId="{EC0A044E-C9D5-450C-9FF5-047DC2F32BA3}" srcId="{AD276BBB-709B-4F83-A4F9-B2EA126B6BDA}" destId="{39207407-132D-443F-BE8B-B9C7205E06DC}" srcOrd="0" destOrd="0" parTransId="{844BCA8E-BF9F-41BC-B750-F6041255F618}" sibTransId="{C579F914-1962-4131-BF17-2AA88266B779}"/>
    <dgm:cxn modelId="{619334E0-D256-49C7-BBDC-606E3E4C811D}" srcId="{AD276BBB-709B-4F83-A4F9-B2EA126B6BDA}" destId="{C74D944D-56F7-435A-9B94-A33278B3277D}" srcOrd="4" destOrd="0" parTransId="{9A214E7F-080F-4C37-98F9-C8919EFCD2B1}" sibTransId="{1FB79B39-DD34-43EE-BC21-64BCD0A61233}"/>
    <dgm:cxn modelId="{A91C3A8A-473B-4E20-BD95-5AD75F224550}" type="presOf" srcId="{5FCDDDC2-9BE6-4D12-BD17-D3F4A20C63CE}" destId="{6C7FA110-9DAC-4A0F-91B9-2C0B21310E2C}" srcOrd="0" destOrd="0" presId="urn:microsoft.com/office/officeart/2005/8/layout/cycle3"/>
    <dgm:cxn modelId="{C5F677D0-9F7B-4E42-978D-F9FE920D0632}" srcId="{AD276BBB-709B-4F83-A4F9-B2EA126B6BDA}" destId="{5FCDDDC2-9BE6-4D12-BD17-D3F4A20C63CE}" srcOrd="5" destOrd="0" parTransId="{CF19BAFB-121A-4293-8FBB-C2932382DD83}" sibTransId="{179CBA99-82FD-4CDB-8658-BFF2A30DFA1B}"/>
    <dgm:cxn modelId="{ED57E174-9D0F-497B-8D27-3AA13273A488}" type="presOf" srcId="{C74D944D-56F7-435A-9B94-A33278B3277D}" destId="{3C89BD7A-557C-4FA9-A02B-A149D03200FD}" srcOrd="0" destOrd="0" presId="urn:microsoft.com/office/officeart/2005/8/layout/cycle3"/>
    <dgm:cxn modelId="{48D9D967-BB34-4ACA-ABB4-EDB729C1547B}" type="presOf" srcId="{C579F914-1962-4131-BF17-2AA88266B779}" destId="{8DC7F7F8-78E1-4F15-AC74-B51AE879BBFB}" srcOrd="0" destOrd="0" presId="urn:microsoft.com/office/officeart/2005/8/layout/cycle3"/>
    <dgm:cxn modelId="{785459DB-8569-41E5-B43A-FDE26D2B4ECF}" type="presParOf" srcId="{9D62295D-15CC-4BC1-9545-445A620C08E0}" destId="{167A086C-7375-4A84-8788-7F69749A0BC7}" srcOrd="0" destOrd="0" presId="urn:microsoft.com/office/officeart/2005/8/layout/cycle3"/>
    <dgm:cxn modelId="{815C1817-A6E1-489B-B04A-61BC3C45A240}" type="presParOf" srcId="{167A086C-7375-4A84-8788-7F69749A0BC7}" destId="{32559CCC-B8DE-4996-ACEA-3140D3202115}" srcOrd="0" destOrd="0" presId="urn:microsoft.com/office/officeart/2005/8/layout/cycle3"/>
    <dgm:cxn modelId="{2A85CB25-486F-45CC-A983-4F0B82070D22}" type="presParOf" srcId="{167A086C-7375-4A84-8788-7F69749A0BC7}" destId="{8DC7F7F8-78E1-4F15-AC74-B51AE879BBFB}" srcOrd="1" destOrd="0" presId="urn:microsoft.com/office/officeart/2005/8/layout/cycle3"/>
    <dgm:cxn modelId="{0657A0DF-6B6C-451E-9D21-59D7418732C9}" type="presParOf" srcId="{167A086C-7375-4A84-8788-7F69749A0BC7}" destId="{36340F4F-EBCD-4CFA-B15E-7D100CD9728A}" srcOrd="2" destOrd="0" presId="urn:microsoft.com/office/officeart/2005/8/layout/cycle3"/>
    <dgm:cxn modelId="{500F681B-7C41-4FAF-A01F-0E635CC5C14A}" type="presParOf" srcId="{167A086C-7375-4A84-8788-7F69749A0BC7}" destId="{1D6B15E5-5CD6-47CE-BACA-3B1BAC0E852A}" srcOrd="3" destOrd="0" presId="urn:microsoft.com/office/officeart/2005/8/layout/cycle3"/>
    <dgm:cxn modelId="{4936F2F9-C447-4D8E-8599-29586BEE0940}" type="presParOf" srcId="{167A086C-7375-4A84-8788-7F69749A0BC7}" destId="{FBF76C7C-2075-4A50-B50F-15B4CC31DB69}" srcOrd="4" destOrd="0" presId="urn:microsoft.com/office/officeart/2005/8/layout/cycle3"/>
    <dgm:cxn modelId="{48DCF57C-BA30-460A-B014-1BCEE9FCE061}" type="presParOf" srcId="{167A086C-7375-4A84-8788-7F69749A0BC7}" destId="{3C89BD7A-557C-4FA9-A02B-A149D03200FD}" srcOrd="5" destOrd="0" presId="urn:microsoft.com/office/officeart/2005/8/layout/cycle3"/>
    <dgm:cxn modelId="{97D6FA47-3394-4D29-AF04-9820B12CDDDA}" type="presParOf" srcId="{167A086C-7375-4A84-8788-7F69749A0BC7}" destId="{6C7FA110-9DAC-4A0F-91B9-2C0B21310E2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EE13A-C8FE-4947-976F-4C24011EF733}" type="doc">
      <dgm:prSet loTypeId="urn:microsoft.com/office/officeart/2005/8/layout/pList1" loCatId="picture" qsTypeId="urn:microsoft.com/office/officeart/2005/8/quickstyle/3d1" qsCatId="3D" csTypeId="urn:microsoft.com/office/officeart/2005/8/colors/accent5_1" csCatId="accent5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es-PE"/>
        </a:p>
      </dgm:t>
    </dgm:pt>
    <dgm:pt modelId="{2F9FE8DD-8A4F-4B79-B10E-542EBAB7CBBA}">
      <dgm:prSet phldrT="[Texto]" custT="1"/>
      <dgm:spPr>
        <a:effectLst>
          <a:glow rad="101600">
            <a:schemeClr val="accent5">
              <a:satMod val="175000"/>
              <a:alpha val="40000"/>
            </a:schemeClr>
          </a:glow>
        </a:effectLst>
        <a:sp3d>
          <a:bevelT/>
        </a:sp3d>
      </dgm:spPr>
      <dgm:t>
        <a:bodyPr/>
        <a:lstStyle/>
        <a:p>
          <a:r>
            <a:rPr lang="es-PE" sz="1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BASE DE DATOS</a:t>
          </a:r>
        </a:p>
      </dgm:t>
    </dgm:pt>
    <dgm:pt modelId="{58950330-28AF-46B0-BC24-42CFDF64ABAE}" type="parTrans" cxnId="{B2BA3709-0720-4424-953A-2D15280600C4}">
      <dgm:prSet/>
      <dgm:spPr/>
      <dgm:t>
        <a:bodyPr/>
        <a:lstStyle/>
        <a:p>
          <a:endParaRPr lang="es-PE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BD7ED5FC-B261-40D6-A0A9-9C4077240CF1}" type="sibTrans" cxnId="{B2BA3709-0720-4424-953A-2D15280600C4}">
      <dgm:prSet/>
      <dgm:spPr>
        <a:sp3d>
          <a:bevelT/>
        </a:sp3d>
      </dgm:spPr>
      <dgm:t>
        <a:bodyPr/>
        <a:lstStyle/>
        <a:p>
          <a:endParaRPr lang="es-PE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3D710C1A-DCF1-4F55-86BC-4874678010C2}">
      <dgm:prSet phldrT="[Texto]" custT="1"/>
      <dgm:spPr>
        <a:sp3d>
          <a:bevelT/>
        </a:sp3d>
      </dgm:spPr>
      <dgm:t>
        <a:bodyPr/>
        <a:lstStyle/>
        <a:p>
          <a:r>
            <a:rPr lang="es-PE" sz="1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SERVIDOR</a:t>
          </a:r>
          <a:endParaRPr lang="es-PE" sz="2400" b="1" dirty="0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gm:t>
    </dgm:pt>
    <dgm:pt modelId="{7226676B-F71D-4FE3-A909-1007AE75C382}" type="parTrans" cxnId="{20FC5C00-B539-4923-B3C9-ECC611E5A315}">
      <dgm:prSet/>
      <dgm:spPr/>
      <dgm:t>
        <a:bodyPr/>
        <a:lstStyle/>
        <a:p>
          <a:endParaRPr lang="es-PE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700D050A-4220-4669-AF4E-7B234160234D}" type="sibTrans" cxnId="{20FC5C00-B539-4923-B3C9-ECC611E5A315}">
      <dgm:prSet/>
      <dgm:spPr/>
      <dgm:t>
        <a:bodyPr/>
        <a:lstStyle/>
        <a:p>
          <a:endParaRPr lang="es-PE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C982CBA3-D1DF-4C1F-867F-88F02AB985CE}" type="pres">
      <dgm:prSet presAssocID="{2D3EE13A-C8FE-4947-976F-4C24011EF7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E1172F6-35AF-477F-97D5-52FC4B5967FC}" type="pres">
      <dgm:prSet presAssocID="{2F9FE8DD-8A4F-4B79-B10E-542EBAB7CBBA}" presName="compNode" presStyleCnt="0"/>
      <dgm:spPr>
        <a:sp3d>
          <a:bevelT/>
        </a:sp3d>
      </dgm:spPr>
    </dgm:pt>
    <dgm:pt modelId="{58C43765-FF47-4090-8AE6-7F45B955ABDE}" type="pres">
      <dgm:prSet presAssocID="{2F9FE8DD-8A4F-4B79-B10E-542EBAB7CBBA}" presName="pictRect" presStyleLbl="node1" presStyleIdx="0" presStyleCnt="2" custScaleX="73201" custScaleY="68472" custLinFactNeighborX="3726" custLinFactNeighborY="467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  <a:sp3d prstMaterial="plastic">
          <a:bevelT w="120900" h="88900" prst="relaxedInset"/>
          <a:bevelB w="88900" h="31750" prst="angle"/>
        </a:sp3d>
      </dgm:spPr>
    </dgm:pt>
    <dgm:pt modelId="{38AC9F81-5ADE-4F2A-80BC-43615910B877}" type="pres">
      <dgm:prSet presAssocID="{2F9FE8DD-8A4F-4B79-B10E-542EBAB7CBBA}" presName="textRect" presStyleLbl="revTx" presStyleIdx="0" presStyleCnt="2" custScaleY="31524" custLinFactNeighborX="7471" custLinFactNeighborY="-3776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8A2B981-ED21-4F53-8CCC-FD15E8595CCB}" type="pres">
      <dgm:prSet presAssocID="{BD7ED5FC-B261-40D6-A0A9-9C4077240CF1}" presName="sibTrans" presStyleLbl="sibTrans2D1" presStyleIdx="0" presStyleCnt="0"/>
      <dgm:spPr/>
      <dgm:t>
        <a:bodyPr/>
        <a:lstStyle/>
        <a:p>
          <a:endParaRPr lang="es-PE"/>
        </a:p>
      </dgm:t>
    </dgm:pt>
    <dgm:pt modelId="{51E5ADEB-5D6B-4618-A62D-0181BA220A35}" type="pres">
      <dgm:prSet presAssocID="{3D710C1A-DCF1-4F55-86BC-4874678010C2}" presName="compNode" presStyleCnt="0"/>
      <dgm:spPr>
        <a:sp3d>
          <a:bevelT/>
        </a:sp3d>
      </dgm:spPr>
    </dgm:pt>
    <dgm:pt modelId="{031FB3F7-D16A-4113-B207-7D5C13B2DDAA}" type="pres">
      <dgm:prSet presAssocID="{3D710C1A-DCF1-4F55-86BC-4874678010C2}" presName="pictRect" presStyleLbl="node1" presStyleIdx="1" presStyleCnt="2" custScaleX="77433" custScaleY="67263" custLinFactNeighborX="663" custLinFactNeighborY="5677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  <a:sp3d prstMaterial="plastic">
          <a:bevelT w="120900" h="88900"/>
          <a:bevelB w="88900" h="31750" prst="angle"/>
        </a:sp3d>
      </dgm:spPr>
    </dgm:pt>
    <dgm:pt modelId="{D4C029B4-8B50-4980-80E1-2E48DE642281}" type="pres">
      <dgm:prSet presAssocID="{3D710C1A-DCF1-4F55-86BC-4874678010C2}" presName="textRect" presStyleLbl="revTx" presStyleIdx="1" presStyleCnt="2" custScaleY="35411" custLinFactNeighborX="68" custLinFactNeighborY="-3383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0FC5C00-B539-4923-B3C9-ECC611E5A315}" srcId="{2D3EE13A-C8FE-4947-976F-4C24011EF733}" destId="{3D710C1A-DCF1-4F55-86BC-4874678010C2}" srcOrd="1" destOrd="0" parTransId="{7226676B-F71D-4FE3-A909-1007AE75C382}" sibTransId="{700D050A-4220-4669-AF4E-7B234160234D}"/>
    <dgm:cxn modelId="{716AE054-6701-414D-82F6-58B3772E9F6B}" type="presOf" srcId="{BD7ED5FC-B261-40D6-A0A9-9C4077240CF1}" destId="{08A2B981-ED21-4F53-8CCC-FD15E8595CCB}" srcOrd="0" destOrd="0" presId="urn:microsoft.com/office/officeart/2005/8/layout/pList1"/>
    <dgm:cxn modelId="{1FA166EE-BA71-42DF-B1CF-CB9378C3ADE6}" type="presOf" srcId="{2D3EE13A-C8FE-4947-976F-4C24011EF733}" destId="{C982CBA3-D1DF-4C1F-867F-88F02AB985CE}" srcOrd="0" destOrd="0" presId="urn:microsoft.com/office/officeart/2005/8/layout/pList1"/>
    <dgm:cxn modelId="{0D12D67B-2297-4A07-A60E-974549321655}" type="presOf" srcId="{2F9FE8DD-8A4F-4B79-B10E-542EBAB7CBBA}" destId="{38AC9F81-5ADE-4F2A-80BC-43615910B877}" srcOrd="0" destOrd="0" presId="urn:microsoft.com/office/officeart/2005/8/layout/pList1"/>
    <dgm:cxn modelId="{B2BA3709-0720-4424-953A-2D15280600C4}" srcId="{2D3EE13A-C8FE-4947-976F-4C24011EF733}" destId="{2F9FE8DD-8A4F-4B79-B10E-542EBAB7CBBA}" srcOrd="0" destOrd="0" parTransId="{58950330-28AF-46B0-BC24-42CFDF64ABAE}" sibTransId="{BD7ED5FC-B261-40D6-A0A9-9C4077240CF1}"/>
    <dgm:cxn modelId="{9EF606E7-EB59-4992-B71A-25F093C76AB3}" type="presOf" srcId="{3D710C1A-DCF1-4F55-86BC-4874678010C2}" destId="{D4C029B4-8B50-4980-80E1-2E48DE642281}" srcOrd="0" destOrd="0" presId="urn:microsoft.com/office/officeart/2005/8/layout/pList1"/>
    <dgm:cxn modelId="{B5E99771-E16F-4968-B244-F3DF12183890}" type="presParOf" srcId="{C982CBA3-D1DF-4C1F-867F-88F02AB985CE}" destId="{2E1172F6-35AF-477F-97D5-52FC4B5967FC}" srcOrd="0" destOrd="0" presId="urn:microsoft.com/office/officeart/2005/8/layout/pList1"/>
    <dgm:cxn modelId="{7F335903-D7CA-40A1-A762-1C38677EEAC7}" type="presParOf" srcId="{2E1172F6-35AF-477F-97D5-52FC4B5967FC}" destId="{58C43765-FF47-4090-8AE6-7F45B955ABDE}" srcOrd="0" destOrd="0" presId="urn:microsoft.com/office/officeart/2005/8/layout/pList1"/>
    <dgm:cxn modelId="{2FC19763-CC1F-48C7-9005-90B417485BC5}" type="presParOf" srcId="{2E1172F6-35AF-477F-97D5-52FC4B5967FC}" destId="{38AC9F81-5ADE-4F2A-80BC-43615910B877}" srcOrd="1" destOrd="0" presId="urn:microsoft.com/office/officeart/2005/8/layout/pList1"/>
    <dgm:cxn modelId="{BC7479BE-51F9-4525-A9FB-F253338748C0}" type="presParOf" srcId="{C982CBA3-D1DF-4C1F-867F-88F02AB985CE}" destId="{08A2B981-ED21-4F53-8CCC-FD15E8595CCB}" srcOrd="1" destOrd="0" presId="urn:microsoft.com/office/officeart/2005/8/layout/pList1"/>
    <dgm:cxn modelId="{2F987E9E-1422-45FD-9C83-CA1444A2552B}" type="presParOf" srcId="{C982CBA3-D1DF-4C1F-867F-88F02AB985CE}" destId="{51E5ADEB-5D6B-4618-A62D-0181BA220A35}" srcOrd="2" destOrd="0" presId="urn:microsoft.com/office/officeart/2005/8/layout/pList1"/>
    <dgm:cxn modelId="{67DB5B2F-F072-403A-AD94-CC5CCE3A7FF8}" type="presParOf" srcId="{51E5ADEB-5D6B-4618-A62D-0181BA220A35}" destId="{031FB3F7-D16A-4113-B207-7D5C13B2DDAA}" srcOrd="0" destOrd="0" presId="urn:microsoft.com/office/officeart/2005/8/layout/pList1"/>
    <dgm:cxn modelId="{0746A5F3-742B-461C-9202-9AFCC2157964}" type="presParOf" srcId="{51E5ADEB-5D6B-4618-A62D-0181BA220A35}" destId="{D4C029B4-8B50-4980-80E1-2E48DE642281}" srcOrd="1" destOrd="0" presId="urn:microsoft.com/office/officeart/2005/8/layout/pList1"/>
  </dgm:cxnLst>
  <dgm:bg>
    <a:solidFill>
      <a:srgbClr val="00B0F0"/>
    </a:solidFill>
    <a:effectLst>
      <a:glow rad="228600">
        <a:schemeClr val="accent1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7F7F8-78E1-4F15-AC74-B51AE879BBFB}">
      <dsp:nvSpPr>
        <dsp:cNvPr id="0" name=""/>
        <dsp:cNvSpPr/>
      </dsp:nvSpPr>
      <dsp:spPr>
        <a:xfrm>
          <a:off x="668717" y="-5346"/>
          <a:ext cx="3701065" cy="3701065"/>
        </a:xfrm>
        <a:prstGeom prst="circularArrow">
          <a:avLst>
            <a:gd name="adj1" fmla="val 5274"/>
            <a:gd name="adj2" fmla="val 312630"/>
            <a:gd name="adj3" fmla="val 14295616"/>
            <a:gd name="adj4" fmla="val 17087636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59CCC-B8DE-4996-ACEA-3140D3202115}">
      <dsp:nvSpPr>
        <dsp:cNvPr id="0" name=""/>
        <dsp:cNvSpPr/>
      </dsp:nvSpPr>
      <dsp:spPr>
        <a:xfrm>
          <a:off x="1842693" y="248"/>
          <a:ext cx="1353113" cy="6765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Módulo de Perfiles</a:t>
          </a:r>
        </a:p>
      </dsp:txBody>
      <dsp:txXfrm>
        <a:off x="1875720" y="33275"/>
        <a:ext cx="1287059" cy="610502"/>
      </dsp:txXfrm>
    </dsp:sp>
    <dsp:sp modelId="{36340F4F-EBCD-4CFA-B15E-7D100CD9728A}">
      <dsp:nvSpPr>
        <dsp:cNvPr id="0" name=""/>
        <dsp:cNvSpPr/>
      </dsp:nvSpPr>
      <dsp:spPr>
        <a:xfrm>
          <a:off x="3142984" y="750971"/>
          <a:ext cx="1353113" cy="6765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Módulo de Programación </a:t>
          </a:r>
        </a:p>
      </dsp:txBody>
      <dsp:txXfrm>
        <a:off x="3176011" y="783998"/>
        <a:ext cx="1287059" cy="610502"/>
      </dsp:txXfrm>
    </dsp:sp>
    <dsp:sp modelId="{1D6B15E5-5CD6-47CE-BACA-3B1BAC0E852A}">
      <dsp:nvSpPr>
        <dsp:cNvPr id="0" name=""/>
        <dsp:cNvSpPr/>
      </dsp:nvSpPr>
      <dsp:spPr>
        <a:xfrm>
          <a:off x="3142984" y="2252418"/>
          <a:ext cx="1353113" cy="6765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Módulo de Evaluaciones y Notas</a:t>
          </a:r>
        </a:p>
      </dsp:txBody>
      <dsp:txXfrm>
        <a:off x="3176011" y="2285445"/>
        <a:ext cx="1287059" cy="610502"/>
      </dsp:txXfrm>
    </dsp:sp>
    <dsp:sp modelId="{FBF76C7C-2075-4A50-B50F-15B4CC31DB69}">
      <dsp:nvSpPr>
        <dsp:cNvPr id="0" name=""/>
        <dsp:cNvSpPr/>
      </dsp:nvSpPr>
      <dsp:spPr>
        <a:xfrm>
          <a:off x="1842693" y="3003141"/>
          <a:ext cx="1353113" cy="6765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Módulo de Control</a:t>
          </a:r>
        </a:p>
      </dsp:txBody>
      <dsp:txXfrm>
        <a:off x="1875720" y="3036168"/>
        <a:ext cx="1287059" cy="610502"/>
      </dsp:txXfrm>
    </dsp:sp>
    <dsp:sp modelId="{3C89BD7A-557C-4FA9-A02B-A149D03200FD}">
      <dsp:nvSpPr>
        <dsp:cNvPr id="0" name=""/>
        <dsp:cNvSpPr/>
      </dsp:nvSpPr>
      <dsp:spPr>
        <a:xfrm>
          <a:off x="542403" y="2252418"/>
          <a:ext cx="1353113" cy="6765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Módulo de Programación </a:t>
          </a:r>
        </a:p>
      </dsp:txBody>
      <dsp:txXfrm>
        <a:off x="575430" y="2285445"/>
        <a:ext cx="1287059" cy="610502"/>
      </dsp:txXfrm>
    </dsp:sp>
    <dsp:sp modelId="{6C7FA110-9DAC-4A0F-91B9-2C0B21310E2C}">
      <dsp:nvSpPr>
        <dsp:cNvPr id="0" name=""/>
        <dsp:cNvSpPr/>
      </dsp:nvSpPr>
      <dsp:spPr>
        <a:xfrm>
          <a:off x="542403" y="750971"/>
          <a:ext cx="1353113" cy="676556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Modulo de Reportes</a:t>
          </a:r>
        </a:p>
      </dsp:txBody>
      <dsp:txXfrm>
        <a:off x="575430" y="783998"/>
        <a:ext cx="1287059" cy="610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43765-FF47-4090-8AE6-7F45B955ABDE}">
      <dsp:nvSpPr>
        <dsp:cNvPr id="0" name=""/>
        <dsp:cNvSpPr/>
      </dsp:nvSpPr>
      <dsp:spPr>
        <a:xfrm>
          <a:off x="355074" y="471013"/>
          <a:ext cx="1511753" cy="97430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C9F81-5ADE-4F2A-80BC-43615910B877}">
      <dsp:nvSpPr>
        <dsp:cNvPr id="0" name=""/>
        <dsp:cNvSpPr/>
      </dsp:nvSpPr>
      <dsp:spPr>
        <a:xfrm>
          <a:off x="155689" y="1576036"/>
          <a:ext cx="2065208" cy="241534"/>
        </a:xfrm>
        <a:prstGeom prst="rect">
          <a:avLst/>
        </a:prstGeom>
        <a:noFill/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perspective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BASE DE DATOS</a:t>
          </a:r>
        </a:p>
      </dsp:txBody>
      <dsp:txXfrm>
        <a:off x="155689" y="1576036"/>
        <a:ext cx="2065208" cy="241534"/>
      </dsp:txXfrm>
    </dsp:sp>
    <dsp:sp modelId="{031FB3F7-D16A-4113-B207-7D5C13B2DDAA}">
      <dsp:nvSpPr>
        <dsp:cNvPr id="0" name=""/>
        <dsp:cNvSpPr/>
      </dsp:nvSpPr>
      <dsp:spPr>
        <a:xfrm>
          <a:off x="2519933" y="482084"/>
          <a:ext cx="1599152" cy="95710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029B4-8B50-4980-80E1-2E48DE642281}">
      <dsp:nvSpPr>
        <dsp:cNvPr id="0" name=""/>
        <dsp:cNvSpPr/>
      </dsp:nvSpPr>
      <dsp:spPr>
        <a:xfrm>
          <a:off x="2274610" y="1579494"/>
          <a:ext cx="2065208" cy="271316"/>
        </a:xfrm>
        <a:prstGeom prst="rect">
          <a:avLst/>
        </a:prstGeom>
        <a:noFill/>
        <a:ln>
          <a:noFill/>
        </a:ln>
        <a:effectLst/>
        <a:scene3d>
          <a:camera prst="perspective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SERVIDOR</a:t>
          </a:r>
          <a:endParaRPr lang="es-PE" sz="2400" b="1" kern="1200" dirty="0"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</dsp:txBody>
      <dsp:txXfrm>
        <a:off x="2274610" y="1579494"/>
        <a:ext cx="2065208" cy="271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5655" y="235690"/>
            <a:ext cx="9404723" cy="1116592"/>
          </a:xfrm>
        </p:spPr>
        <p:txBody>
          <a:bodyPr/>
          <a:lstStyle/>
          <a:p>
            <a:pPr algn="ctr"/>
            <a:r>
              <a:rPr lang="es-PE" sz="1800" b="1" dirty="0"/>
              <a:t>UNIVERSIDAD NACIONAL MAYOR DE SAN MARCOS</a:t>
            </a:r>
            <a:r>
              <a:rPr lang="es-PE" sz="1800" dirty="0"/>
              <a:t/>
            </a:r>
            <a:br>
              <a:rPr lang="es-PE" sz="1800" dirty="0"/>
            </a:br>
            <a:r>
              <a:rPr lang="es-PE" sz="1800" b="1" dirty="0"/>
              <a:t>FACULTAD DE INGENIERÍA DE SISTEMAS E INFORMÁTICA</a:t>
            </a:r>
            <a:r>
              <a:rPr lang="es-PE" sz="1800" dirty="0"/>
              <a:t/>
            </a:r>
            <a:br>
              <a:rPr lang="es-PE" sz="1800" dirty="0"/>
            </a:br>
            <a:r>
              <a:rPr lang="es-PE" sz="1800" b="1" dirty="0"/>
              <a:t>ESCUELA ACADÉMICO PROFESIONAL DE INGENIERÍA DE SISTEMAS</a:t>
            </a:r>
            <a:r>
              <a:rPr lang="es-PE" sz="2000" dirty="0"/>
              <a:t/>
            </a:r>
            <a:br>
              <a:rPr lang="es-PE" sz="2000" dirty="0"/>
            </a:br>
            <a:endParaRPr lang="es-PE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4293" y="3515932"/>
            <a:ext cx="10499572" cy="31188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PE" sz="5600" b="1" dirty="0" smtClean="0"/>
              <a:t>Optimizar la Gestión Académica de Educación Primaria del Colegio Particular Augusto Weberbauer mediante el diseño e implementación de una aplicación web</a:t>
            </a:r>
            <a:endParaRPr lang="es-PE" sz="5600" dirty="0" smtClean="0"/>
          </a:p>
          <a:p>
            <a:pPr marL="0" indent="0" algn="ctr">
              <a:buNone/>
            </a:pPr>
            <a:r>
              <a:rPr lang="es-PE" sz="3000" b="1" dirty="0" smtClean="0"/>
              <a:t> </a:t>
            </a:r>
            <a:endParaRPr lang="es-PE" sz="3000" dirty="0" smtClean="0"/>
          </a:p>
          <a:p>
            <a:pPr marL="0" indent="0" algn="ctr">
              <a:buNone/>
            </a:pPr>
            <a:r>
              <a:rPr lang="es-PE" sz="3700" b="1" dirty="0" smtClean="0"/>
              <a:t>Tesis </a:t>
            </a:r>
            <a:r>
              <a:rPr lang="es-PE" sz="3700" b="1" dirty="0"/>
              <a:t>para optar el título profesional de Ingeniera de </a:t>
            </a:r>
            <a:r>
              <a:rPr lang="es-PE" sz="3700" b="1" dirty="0" smtClean="0"/>
              <a:t>Sistemas</a:t>
            </a:r>
            <a:endParaRPr lang="es-PE" sz="3700" dirty="0"/>
          </a:p>
          <a:p>
            <a:pPr marL="0" indent="0" algn="ctr">
              <a:buNone/>
            </a:pPr>
            <a:endParaRPr lang="es-PE" sz="3000" dirty="0"/>
          </a:p>
          <a:p>
            <a:pPr marL="0" indent="0" algn="ctr">
              <a:buNone/>
            </a:pPr>
            <a:r>
              <a:rPr lang="es-PE" sz="3000" b="1" dirty="0" smtClean="0"/>
              <a:t>Autores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/>
              <a:t>DÁVILA OLIVOS, Mayra </a:t>
            </a:r>
            <a:r>
              <a:rPr lang="es-PE" sz="3000" b="1" dirty="0" smtClean="0"/>
              <a:t>Alejandra</a:t>
            </a:r>
          </a:p>
          <a:p>
            <a:pPr marL="0" indent="0" algn="ctr">
              <a:buNone/>
            </a:pPr>
            <a:r>
              <a:rPr lang="es-PE" sz="3000" b="1" dirty="0" smtClean="0"/>
              <a:t>BLAS ACOSTA, Christian Eduardo</a:t>
            </a:r>
            <a:endParaRPr lang="es-PE" sz="3000" b="1" dirty="0"/>
          </a:p>
          <a:p>
            <a:pPr marL="0" indent="0" algn="ctr">
              <a:buNone/>
            </a:pPr>
            <a:r>
              <a:rPr lang="es-PE" sz="3000" b="1" dirty="0" smtClean="0"/>
              <a:t>Asesor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 smtClean="0"/>
              <a:t>VEGA HUERTA, Hugo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/>
              <a:t>Lima - Perú</a:t>
            </a:r>
            <a:endParaRPr lang="es-PE" sz="3000" dirty="0"/>
          </a:p>
          <a:p>
            <a:pPr marL="0" indent="0" algn="ctr">
              <a:buNone/>
            </a:pPr>
            <a:r>
              <a:rPr lang="es-PE" sz="3000" b="1" dirty="0" smtClean="0"/>
              <a:t>2016</a:t>
            </a:r>
            <a:endParaRPr lang="es-PE" sz="3000" dirty="0"/>
          </a:p>
          <a:p>
            <a:endParaRPr lang="es-PE" dirty="0"/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854" y="1165840"/>
            <a:ext cx="2325106" cy="2240322"/>
          </a:xfrm>
          <a:prstGeom prst="rect">
            <a:avLst/>
          </a:prstGeom>
        </p:spPr>
      </p:pic>
      <p:sp>
        <p:nvSpPr>
          <p:cNvPr id="4" name="3 Triángulo isósceles"/>
          <p:cNvSpPr/>
          <p:nvPr/>
        </p:nvSpPr>
        <p:spPr>
          <a:xfrm>
            <a:off x="2562225" y="6505575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31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04799" y="4248383"/>
            <a:ext cx="6112700" cy="8516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x-none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SISTEMA SIMILAR</a:t>
            </a:r>
            <a:endParaRPr lang="es-PE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49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s-PE" b="1" dirty="0"/>
              <a:t>Sistema de Gestión Académica Alexia Escuela [Alexia, 2015]</a:t>
            </a:r>
            <a:endParaRPr lang="es-PE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279" y="1975168"/>
            <a:ext cx="6184900" cy="439484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3776188" y="1453436"/>
            <a:ext cx="4891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666666"/>
                </a:solidFill>
                <a:latin typeface="Open Sans"/>
              </a:rPr>
              <a:t>Pantalla de inicio para personal administrativo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5488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181" y="1046480"/>
            <a:ext cx="8145310" cy="5343843"/>
          </a:xfrm>
          <a:ln>
            <a:solidFill>
              <a:srgbClr val="92D05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519704" y="588364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666666"/>
                </a:solidFill>
                <a:latin typeface="Open Sans"/>
              </a:rPr>
              <a:t>Pantalla de inicio para docentes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8421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81" y="1005840"/>
            <a:ext cx="8605520" cy="5658803"/>
          </a:xfrm>
          <a:ln>
            <a:solidFill>
              <a:srgbClr val="92D050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262513" y="537564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666666"/>
                </a:solidFill>
                <a:latin typeface="Open Sans"/>
              </a:rPr>
              <a:t>Evaluación de alumnos por curso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6742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835776"/>
            <a:ext cx="9011920" cy="5835960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4267996" y="466444"/>
            <a:ext cx="5160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666666"/>
                </a:solidFill>
                <a:latin typeface="Open Sans"/>
              </a:rPr>
              <a:t>Pantalla de inicio para Alumno/Padre de Familia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3381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697904"/>
            <a:ext cx="8879840" cy="583152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5137730" y="257294"/>
            <a:ext cx="1022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>
                <a:solidFill>
                  <a:srgbClr val="666666"/>
                </a:solidFill>
                <a:latin typeface="Open Sans"/>
              </a:rPr>
              <a:t>Tutorías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136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ESPECIFICACIÓN DE CASOS DE USO DEL SISTEM: Registrar docentes y alumnos</a:t>
            </a:r>
            <a:endParaRPr lang="es-PE" dirty="0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045866"/>
              </p:ext>
            </p:extLst>
          </p:nvPr>
        </p:nvGraphicFramePr>
        <p:xfrm>
          <a:off x="4239491" y="3182765"/>
          <a:ext cx="3862488" cy="3292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o" r:id="rId3" imgW="5365797" imgH="4573755" progId="Word.Document.12">
                  <p:embed/>
                </p:oleObj>
              </mc:Choice>
              <mc:Fallback>
                <p:oleObj name="Documento" r:id="rId3" imgW="5365797" imgH="45737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9491" y="3182765"/>
                        <a:ext cx="3862488" cy="3292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94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ESPECIFICACIÓN DE CASOS DE USO DEL </a:t>
            </a:r>
            <a:r>
              <a:rPr lang="es-PE" dirty="0" smtClean="0"/>
              <a:t>SISTEMA: Matricular alumnos</a:t>
            </a:r>
            <a:endParaRPr lang="es-P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7" y="1379435"/>
            <a:ext cx="4190052" cy="486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46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ESPECIFICACIÓN DE CASOS DE USO DEL </a:t>
            </a:r>
            <a:r>
              <a:rPr lang="es-PE" dirty="0" smtClean="0"/>
              <a:t>SISTEMA: Programar ciclo académico</a:t>
            </a:r>
            <a:endParaRPr lang="es-P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57" y="3111335"/>
            <a:ext cx="4825766" cy="362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9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/>
              <a:t>MODELADO DEL NEGOCIO</a:t>
            </a:r>
            <a:endParaRPr lang="es-P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202429"/>
            <a:ext cx="6038850" cy="430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94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8105" y="1146220"/>
            <a:ext cx="10101181" cy="2537138"/>
          </a:xfrm>
        </p:spPr>
        <p:txBody>
          <a:bodyPr/>
          <a:lstStyle/>
          <a:p>
            <a:pPr algn="ctr"/>
            <a:r>
              <a:rPr lang="es-PE" sz="3200" dirty="0" smtClean="0"/>
              <a:t/>
            </a:r>
            <a:br>
              <a:rPr lang="es-PE" sz="3200" dirty="0" smtClean="0"/>
            </a:br>
            <a:r>
              <a:rPr lang="es-PE" sz="3200" dirty="0"/>
              <a:t>Optimizar la Gestión Académica de Educación Primaria del Colegio Particular Augusto Weberbauer mediante el diseño e implementación de una aplicación web</a:t>
            </a:r>
            <a:br>
              <a:rPr lang="es-PE" sz="3200" dirty="0"/>
            </a:br>
            <a:endParaRPr lang="es-PE" sz="3200" dirty="0"/>
          </a:p>
        </p:txBody>
      </p:sp>
      <p:pic>
        <p:nvPicPr>
          <p:cNvPr id="4098" name="Picture 2" descr="http://www.colegioscolombia.com/images/gestion_acade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59" y="3785383"/>
            <a:ext cx="3807809" cy="255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8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x-none" dirty="0"/>
              <a:t>PROTOTIPOS </a:t>
            </a:r>
            <a:endParaRPr lang="es-P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416050"/>
            <a:ext cx="6732587" cy="528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211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641350"/>
            <a:ext cx="7227888" cy="55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87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4" y="585788"/>
            <a:ext cx="7419975" cy="585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04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PROBLEMA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733550"/>
            <a:ext cx="9639300" cy="45148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dirty="0" smtClean="0"/>
              <a:t>Para </a:t>
            </a:r>
            <a:r>
              <a:rPr lang="es-PE" dirty="0"/>
              <a:t>nuestro caso el principal problema es la ineficiente gestión académica de educación primaria del mismo. Específicamente en los procesos que ahí se manejan, abarcando lo siguiente: (variable: tiempo que demora la carga lectiva y los horarios de los cursos por año, valor: 10 días), (variable: tiempo que demora el control de asistencia de docentes y alumnos por día, valor: 30 minutos), (variable: tiempo que demora la matrícula de alumno, valor: 30 minutos) y (variable: tiempo que demora la entrega de evaluaciones y nota, valor: 7 días).</a:t>
            </a:r>
          </a:p>
          <a:p>
            <a:pPr marL="0" indent="0" algn="just">
              <a:buNone/>
            </a:pPr>
            <a:r>
              <a:rPr lang="es-PE" dirty="0"/>
              <a:t> </a:t>
            </a:r>
          </a:p>
          <a:p>
            <a:pPr algn="just"/>
            <a:r>
              <a:rPr lang="es-PE" dirty="0"/>
              <a:t>Esto está generando que el Colegio tenga una mala imagen, pérdidas de actuales y futuros alumnos, e ingresos.</a:t>
            </a:r>
          </a:p>
        </p:txBody>
      </p:sp>
    </p:spTree>
    <p:extLst>
      <p:ext uri="{BB962C8B-B14F-4D97-AF65-F5344CB8AC3E}">
        <p14:creationId xmlns:p14="http://schemas.microsoft.com/office/powerpoint/2010/main" val="7778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OBJETIVOS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9777" y="1301424"/>
            <a:ext cx="5297488" cy="520415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PE" dirty="0"/>
              <a:t>Objetivo </a:t>
            </a:r>
            <a:r>
              <a:rPr lang="es-PE" dirty="0" smtClean="0"/>
              <a:t>General</a:t>
            </a:r>
          </a:p>
          <a:p>
            <a:pPr marL="0" indent="0" algn="just">
              <a:buNone/>
            </a:pPr>
            <a:r>
              <a:rPr lang="es-PE" sz="1000" dirty="0"/>
              <a:t>Optimizar la gestión académica de educación primaria del mismo en los diferentes procesos: (variable: tiempo que demora la elaboración de la carga lectiva y los horarios de los cursos, valor: 2 días), (variable: tiempo que demora el control de asistencia de docentes y alumnos, valor: 5 minutos), (variable: tiempo que demora la matrícula de alumno, valor: 5 minutos) y (variable: tiempo que demora la entrega de evaluaciones y notas, valor: 2 días).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	</a:t>
            </a:r>
            <a:r>
              <a:rPr lang="es-PE" dirty="0"/>
              <a:t>Objetivos</a:t>
            </a:r>
            <a:r>
              <a:rPr lang="es-PE" dirty="0" smtClean="0"/>
              <a:t> </a:t>
            </a:r>
            <a:r>
              <a:rPr lang="es-PE" dirty="0" smtClean="0"/>
              <a:t>Específicos</a:t>
            </a:r>
            <a:endParaRPr lang="es-PE" dirty="0"/>
          </a:p>
          <a:p>
            <a:pPr marL="0" lvl="0" indent="0">
              <a:buNone/>
            </a:pPr>
            <a:r>
              <a:rPr lang="es-PE" sz="1500" dirty="0"/>
              <a:t>Mayor rapidez en la matrícula de un respectivo alumno, mejorando el control de ingreso de su información para su posterior uso.</a:t>
            </a:r>
          </a:p>
          <a:p>
            <a:pPr marL="0" lvl="0" indent="0">
              <a:buNone/>
            </a:pPr>
            <a:r>
              <a:rPr lang="es-PE" sz="1500" dirty="0"/>
              <a:t>Minimizar el tiempo de búsqueda y obtención de la información de un alumno, para un mejor reporte cuando sea necesario.</a:t>
            </a:r>
          </a:p>
          <a:p>
            <a:pPr marL="0" lvl="0" indent="0">
              <a:buNone/>
            </a:pPr>
            <a:r>
              <a:rPr lang="es-PE" sz="1500" dirty="0"/>
              <a:t>Mejorar el Control de Asistencias de Docentes y Alumnos, automatizando el proceso concerniente a este control.</a:t>
            </a:r>
          </a:p>
          <a:p>
            <a:pPr marL="0" lvl="0" indent="0">
              <a:buNone/>
            </a:pPr>
            <a:r>
              <a:rPr lang="es-PE" sz="1500" dirty="0"/>
              <a:t>Mejorar el Control de Registro de Notas de Alumnos por parte de los Docentes, para actuar en el momento preciso ante el bajo rendimiento de los alumnos.</a:t>
            </a:r>
          </a:p>
          <a:p>
            <a:pPr marL="0" lvl="0" indent="0">
              <a:buNone/>
            </a:pPr>
            <a:r>
              <a:rPr lang="es-PE" sz="1500" dirty="0"/>
              <a:t>Mejorar la atención de los padres de familia, propiciando un alto rendimiento académico en sus hijos.</a:t>
            </a: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5122" name="Picture 2" descr="http://iecamd.edu.co/portal/images/gestion-acade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27" y="1321292"/>
            <a:ext cx="3881377" cy="224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slideplayer.es/3/1079044/slides/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524" y="3825025"/>
            <a:ext cx="3348061" cy="25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42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13280" y="396239"/>
            <a:ext cx="7782560" cy="858203"/>
          </a:xfrm>
        </p:spPr>
        <p:txBody>
          <a:bodyPr>
            <a:normAutofit fontScale="90000"/>
          </a:bodyPr>
          <a:lstStyle/>
          <a:p>
            <a:r>
              <a:rPr lang="es-PE" dirty="0"/>
              <a:t>ALCANCE</a:t>
            </a:r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6" y="2588653"/>
            <a:ext cx="4781434" cy="25628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798482286"/>
              </p:ext>
            </p:extLst>
          </p:nvPr>
        </p:nvGraphicFramePr>
        <p:xfrm>
          <a:off x="6243392" y="1930353"/>
          <a:ext cx="5038501" cy="367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18 Flecha derecha"/>
          <p:cNvSpPr/>
          <p:nvPr/>
        </p:nvSpPr>
        <p:spPr>
          <a:xfrm>
            <a:off x="5692460" y="3551349"/>
            <a:ext cx="772734" cy="457200"/>
          </a:xfrm>
          <a:prstGeom prst="rightArrow">
            <a:avLst>
              <a:gd name="adj1" fmla="val 50000"/>
              <a:gd name="adj2" fmla="val 7535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40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111" y="3243543"/>
            <a:ext cx="9404723" cy="1400530"/>
          </a:xfrm>
        </p:spPr>
        <p:txBody>
          <a:bodyPr/>
          <a:lstStyle/>
          <a:p>
            <a:r>
              <a:rPr lang="es-PE" dirty="0" smtClean="0"/>
              <a:t>MARCO TEÓRICO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46839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891853" y="372485"/>
            <a:ext cx="3951381" cy="85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x-none" sz="5500" smtClean="0"/>
              <a:t>APLICAC</a:t>
            </a:r>
            <a:r>
              <a:rPr lang="es-PE" sz="5500" dirty="0" smtClean="0"/>
              <a:t>i</a:t>
            </a:r>
            <a:r>
              <a:rPr lang="x-none" sz="5500" smtClean="0"/>
              <a:t>ÓN</a:t>
            </a:r>
            <a:r>
              <a:rPr lang="x-none" b="1" smtClean="0"/>
              <a:t> </a:t>
            </a:r>
            <a:r>
              <a:rPr lang="x-none" sz="5800" dirty="0"/>
              <a:t>WEB</a:t>
            </a:r>
            <a:endParaRPr lang="es-PE" sz="5800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830539688"/>
              </p:ext>
            </p:extLst>
          </p:nvPr>
        </p:nvGraphicFramePr>
        <p:xfrm>
          <a:off x="7115757" y="2417174"/>
          <a:ext cx="4339819" cy="251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Flecha izquierda y derecha"/>
          <p:cNvSpPr/>
          <p:nvPr/>
        </p:nvSpPr>
        <p:spPr>
          <a:xfrm>
            <a:off x="9181026" y="3013656"/>
            <a:ext cx="544133" cy="37087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AutoShape 2" descr="Resultado de imagen para base de da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AutoShape 7" descr="data:image/jpeg;base64,/9j/4AAQSkZJRgABAQAAAQABAAD/2wCEAAkGBxISEBUSDxIWFRUXGRYWFhYVFxUVGRUZFRcXGBUYFxcYHyggGBslGxUXITEjJiorLi4uFx8zODMtNygtLiwBCgoKDg0OGhAQGi0lHh83Ny0rMSsrLTYvLS0vNiszLS0tMTEwLzAwKy0rMzctLS0vLTctLSstLTctLzArKy0vLf/AABEIANkA6AMBIgACEQEDEQH/xAAcAAEAAAcBAAAAAAAAAAAAAAAAAQIDBAUGBwj/xABIEAABAwIDBQUDCQQIBQUAAAABAAIDBBESITEFBkFRYQcTInGBMpGhI0JDUmJyscHRkpPw8RRTc3SCorLCFSQlM2MINcPS4f/EABoBAQADAQEBAAAAAAAAAAAAAAABBAUDAgb/xAAwEQEAAgECBAIJAwUAAAAAAAAAAQIDBBEFEiExQpETIjJRYYGhsdFBcfAzNMHh8f/aAAwDAQACEQMRAD8A7iiIgIiICIiAiIgIiICIiAixW295KOjF6upji4hrnDGfusHid6BaBtvtrpmXFHBJMeDpD3DPMAgvP7IQdUVjtXbFPTNx1U8cLecj2sv5XOZ8l54252p7TqLgTCBh+bTtwH946779QWrTJ6hz3F8ji5x1e4lzj5vcSfig79tvtmoYriljkqXcDbuY7/fkGL1DSufbb7Xtoz3ETmUzeUTcT7cjJJf3taFo0NFI/Rp8zkPjr6K/g2L9d3o39T+itYtFny+zXp8ejjfPjp3lldydrVEm16N8k8r3GZjS58j3uLXHxNu46EcNF6gXmbdWjZHtOgwC3/Mx55k8eJXpleNRgthvyW7/AAeseSMleaBERcHQREQEREBERAREQEREBERAREJQEWr7b7Qdm0pLZaprnj6OG8z78iGXw/4rLn+2+29xuKGlDeT6h1z+6iP+9B2hYHbu+dBR3FTVRtePo2nvJP3bLu+C867b352hV3E9VJhPzIz3LPItjsXD7xK1wG2Qy6DL8NUHbdt9t0Yu2ipXO+3O4RjoRGy7iPMtXP8AbnaPtKquH1Lo2n5kHyLf2mkyEeblrlPs2V+jCBzd4R8c/gslT7AH0jyejcvidfgrOLR5snavm5Xz0r3lhC/MnicyeJJ4k6k+arwUEr9GG3N3hHxzPotnp9nxs9hgB56n3nNXIjWji4VEf1LeX5/0q31k+GPNgINh/wBY70b+p/RZCnoI2ey0X5nM+85rIiJTCJaGLBhxezWP8q18mS/eVqI1MI1diJTCFdpyOfIk2Ey20tn/AN5Z+BXo1ee9lR22ls/+8t/0uXoRfOcQnfPPyammjbHAiIqSwIiICIiAiIgIiICIiAtR3j7R9n0T3RySuklbk6KFpe4HkTkxp83BbcvNHbBSd3tmp5SCOQesTWn/ADRuQbLtzttqHXbR08cQ+vKTK8joxtmtPm5y5/tveqtq7/0qplkB+YXYY/3Udme8FWlHseaQAtbZpzDnGwPlx+Cy9Nuy0ZyOLug8I/X8FYx6XLk7R0+LlbNSveWtYuHwGXwCvafZMz9GYRzd4fhr8Ft9Ns5jPYYB1Az9TqVciFX8fDax7dvJXtqp8MNap93R9I8no3Ie/X8FlabZ7GewwDrqfec1lGwKq2mV3HixYvZqr2ve/eWPEKnECyTaZVW0y9zmeOVjBTqcU6yjaZVG0q8TmeuVihTqcU6yzaVTilXmcqYqxIp1O2BZYUqnFIvPpXqKsJSxW2js7+8t/wBDl3lcWfBbaOzf7z+Ebl2lZGrnfLMr2GNqQIiKs6iIiAiIgIiICIiAiIgLg3b/AEmHaFPL/WQ4P3UjifhMPcu8rkX/AKiKW8FJNxbJJH+8Zi/+FBpe7IxUsZ5Ym/suI/Cyy7YFjNwvHBIPqyG3k5rSPjdbS2mW5gy74q/sz8lPXljG06rMplk2UquGUi9TleeVimUqrtpVlWUiq/0cDUgeeS5zkTysWylVVtKr7vYRrLH+039VMKyAfSt/H8F59ee0T5I5qR3mFo2lVVtIq/8AxOmH0nua8/ko/wDGaYfOP7DvzCcmWfDPlKPS4o8UecKbaRVG0ildt+nHB58mj8yFSfvREPZiefMtb+F1MYM0+GUTqMMeKF22jVRtGsJPvZJ9HCxv3i5/4YViK3btTJkZS0cmWZ8Rn8V3poM1u+0fz4OdtbijtvLL7WDW7S2W3EMX9IJw3F7d27O2ts11peeNjD/rGzeszz/lXodZWuxeiz2pvvtt9oaGlyekxRbbv+RERVFgREQEREBERAREQFKXI4qxq6iyC4fOAufdtbRJsl51MckMg6Xf3ZPukKy+0NsBvFabvhtcS0k8V/ajdbzAuPiAg1XsrOJ87PsxOHpja78l0Co7uIYpXtYPtG1/Ian0XG91dqSU8+KF2EvY6MmwOVw+4vlfw69Sthc9z3YnuLnHUuJJ95W/wzRznxc022iJ2+P86szWaiMVttusttqN5Ym5RMc/qfAPjn8ArGXeCd3s4WD7Lbn3uusNG1XMbFrxo8FPDv8Av1Zd9Vkt+u37Lh1XK72pHn/Ebe4ZKDY1FjFcMYpmYr2V7Wme6RsaqNjVZjFVbGuU3ed1uI1Hu1dCNTd2ufOjdZGNSmNXpjUjo1MXTusHRqk9iv3Rqi9i61uMZssW2zsz+1k/0hehF5/oG/8AWtmf2kv+kL0AvmeJTvqbfL7Q+l0H9vX5/eRERUVwREQEREBERAREQU5Vr22ZCAVsUgWA2zFcFBzPeCvIJzWk1+0ybi62/eiA5rne0GkEoLWidhlZ0e0ftGxW6RtWiuda5GuTvXIrfocwCOOa+k4Fk9S9PdMT5/8AGNxSvrVsrRtV1G1Uomq6jata9mRKpG1XDGKWNquo2qreyBjFWbGpmMVwxirWu8qIjU3dq5bGpu7XKbo3WZjVN0avzGqT2KYubse9isq6dkTC+Vwa0cT+A5noFit4d84Yrsp7SyaX+jaerh7fkPeFo9TJUVTu9lddouO8f4ImZ5gHQcMhcnqVxy8Qrj6V6z9GlpuH5MnW3SPq23dva7anbdB3bSGslcAXauxMOduA8PnnwXo5eP4NvtpJGvofFMw3FQ9os0/+KJ1xYjLE+5IOQYusbudtMjMLNqwNDnEAGC/eZ6F8BvYH7wJuLNIN1jZclsl5vbvLfx4646xSvaHaEWD2NvfQ1TsEFSwycYnHBIMr2MbrOuL55ZHI5rOLm9iIiAiIgIiICIiCBWO2hFcFZJW9Qy4Qcv3po9VyzbNPYldy3ipbgrk28dLYlBpTxn6H81uuxXYoIz9loPmBY/ELTqgWI8/0W07rOvTgfVc4fHF/uWxwW+2a1ffH22ZvFK74on3Sz0QV1EFbxBXcQW9eWDK4jCuo2qhEFdxBU7y8yrRtVzGxU4gruNqp3s8jY1P3ahVVUcMZkne2Ng1c4gDoOp6cVzfeftKc68dAMDeMzx4j9xhyaOrs+gVXJmivd2wabJnnakfP9G4bw7w09G35Z93kXbG3N7vT5o6mwXL9tbzVVc7umAtYdIY7nEP/ACOyxD3N6cVRoNgSzXmqXmNh8TpJDd7uZJd/qd8VGt3migaYdnMuTkZSL3PQHN588uQVLJqLX6dob+m4fjw9Z62/nZWZsiClaJK94J1bE03vb4u+A5krF7V21NWAxxNbFTttivYNaL+Evdw0ya3M6AFVNlbuT1UhkqCSfadidbCOcrzlG3hbXhkVDbNPCJhFE91QGizIWNwRtd865yOHTM2c62ZGq4L6wpGBoJp7ADJ1VKC0NOtom5kO5Wu/iMOauqCje7ODExp9qok/7r764BfwA34G5ubuOiydLsm5D6ghxHsxgWjjHJrdP4vmc1kHPve2dtenmidllR7PihFmDPi45k+v6LaNj78V1NYRzF7PqS/KN9CTiA8iFgo7YsxiNrloNjbmfqt6+5QnJe4vd7R1tkMun63PMlDd1nYvaxTvs2rjdCfrtvIz1AGIe4+a3rZu04KhuOnlZI3mxwdbobaHoV5oFMSHEEeEXNzbK4GXAnPpxVGGokicJI3Pjd817S5h4XAcLHiEHqhFwjYnatWwWE4bUs+34H+j2i3vaV0HYXahs+os2SQ07zwms1vpIPD7yPJEN2RSxyBwDmkEHMEG4PkQpkBERAUkgU6gUGA2zT3BXLN6aPVdjr4rhc93oo8ig4ttWK3v/VZjdCTKVv2mu/bFv9qobw09r/xxVPdKS0zm/WZf9hwH+5X+GX5dTX49Poqa6vNgs3SJXkSs4iruIr6bI+aleRK8iVlEVQ2rt2ClbeZ3iPssbm93kOA6mw6qjlmKxvKK0tedqxvLPxLWt4d/YKe7KcCeXTI/JsP2nD2j0byzIWjbc3qqas90y7I3ZCKO5c/o9wzd5Cw6HVRpd344WCWveI28IwczloSMyejfesbNq9+lGvpuF+LN5flbzzVm0ZcT3GS3PwxxX4ADJvxceN1dyupNn5vPf1A0aLWYfLRnmbnksbtTex7wIaFhiZoMI8bvID2fTPqpt3tz5J33eL28This1g+tLJezR6+t8lSmd+7ZrWKxtEbQsqqsqq93iOGMHTMMb+bj7znwC2Wj2DT0MYmrHYLi7W5d9JcfNab90055nMi9g5Np7w01CO7og2aoGXfFo7uIjhEw8QfnHPLIN1Wq0tPPXTF8r3EXu97iTrwF9T/MqEsvV7bnrj3NM3uKdpvZtwB1cb3c4jmSeoGQyNDQR07LMH3nHV38clWgiZE0Rxiw4DrzceF+ZUCNS/U+wNC4/VZ6Xdex01ARPYF3EW9knP8AnezfX1UGuN3MYL5EYwL5NzxR/OGntECwvwKg+72kPAwMBNsj4SRfFld3iOmY6ZEoXkkd2SCGkO1xON8yL+INwnCT7sKIQxNsA3DI+zr38QbcENfce06+eRBBAN8wp4Y7YS/vCHYgLEvc7CMyL3Bt9Zwwg89EuGHJrXHDoc2sc4ZB41BzuGgnQXIupW4WOY54xE+OziXA4XHJzz7AuDra18rlBLc2u4gAcr2Gtupdb87AC6tq2tLwGN8LAbhvMm13OPEmw6Cw5KvLTFwc58lsLcQx3sbkANB1JPPMm2Z4rFuKJhBxVJxUXFUnFQlLRbz1lDMTRVMkQNiWg3YTYZmN12k5cQuk7t9vb22btGmDx/WQeF3rG82J8nDyXHNoOvIfQfBUAL5BS8vX27m/Wz66wpalhefo3/JyejHWLvMXCLypsKnkfVQx04xTOkZhtnZwcCLW5WuT05Ig9noiIKE7bhalvDS3BW5PCwm14LgoOG71UeTvIrVd3ZbVEfXE33tJHxAXTN6aLVcqo3FkrfsyNv5B1nfBdtPfky1t7phzzV5sdo98S6LEVXfUNY0ukcGtGpJsAtc2jvFHFdsfyj+h8LfN3PoPgtZnqZqmQB7rkmzQSGsbfLK+Q89T1X0Os4hjxerXrb6MLT6C+XrbpDYtsb5uN2UgsP6xwz/wtOnmfcsTszYc1Se8eS1pzMj7ku6i+bvM5dVfmjpaEB9W4Sy6iMZgcrNOv3nZZZC61/a28NRWO7tgLWnIRMub/eOrvwy0Xz2bPfLO9pbeHT48MbUj8s1U7epaNpjomiWTR0pzH7Q9rybYLW5u+qT31TJZmmN+h5tiYPaPQZDiRe6ljijiIFhPKSAGN8UbSeBLf+67o3w6ZuzCnqSGuxVR72QCwiBs2MDQPczIAfUZa3NtrLi7Mtu5U00d3vie2Fps6XEwOeLXwgkZOOXhaHZEX0xKTeTfSWob3MDRT04PhiZcX+092r3dT+GSwMkss7wM3HRrWiwaOTWjJo8vNbJsrdtsYD6mznaiMZgef1vw80GK2JsB03jkuyPnoXfdvw6rbY8LG93EMLW6euWRPG5GuZJ4qdxLi0uyby0sBkdRnyvYi+mapmQi+DJrri/F7cstfBmNLk5C9swiU2IAtDfE8ZuBysQTa4+fpmBa3HUKV4Fsb/EXE3whpLi2xJwmwAOLqL3vbjM4CNzmBoNrt0DmDUXGl7ajIEWByyUI4wLl7yBa5c67jfDdgz8Qvlllkb2KIRILnFw0JvhGbRfgSQHepsRwsoSSZPbHZzCcJfqHhpv4MvAb8cyOGt1FjS8sY4AC5IBOhda7i+2lgOFsr52BUMYw2Asb3xey7LgC0+yfPlkgmdFhc5gALhdtxprq06uvbTK98xwMj2hkeJ5zxWto52WZ5G2Q4AC1r6LI08sdK0ySgPkc1zWRGxaA9paXSDjkcm8DYnMWWP2RsmWslOHwsB8T88LRwa0cTbQcONuIY2sqi9xcbC+gGgtl6nmTmVauK6zDTQ0rO5hiafrOeA4uJ5k6n4DQBa5tXdmKUl0fyTj9VowfsC1vSyJ3aI4qjK+wJPBZLa2x5qfORowk2D2m7Sc8uYNhxHvWv7QlvZjcydfyCDHm7j1J/FXVDRySyNhp2GSV5wgNzJJ4N/M/lrGho5JZGwU7DJK84QG5lxPBvTmfyXpjsu7OY9mRd5LZ9W8eN+ojB+jj6czx8kQh2XdnMezI+9ms+rePG/URg/Mj/M8fJRW/IgIiIIFWVbHcK+VKZtwg5zvPR3BXDts0xZPICCAS4i4yIJvlzXpDblJcFcx3h2VcnJBy59mi7zbkOJ9FY1FYXZNyHxKhUvDnHFkbnPMjLmOHp7lkTRdyGFrO/kf7DgMcQJ4MH0rxxByBys7VBJs3ZElQ9pleGB5NnyG7n21LQc3+enVdLh2dQbJhEk7gXuAIYCHPfcXGJw9kccLfW2q5lOWseX1Du+mvmzEcLSBl3jxrbLwtOXMWso09FU1shdm7gXnwsb0yyHkAgq7d2/300kkMbYceTsAsXDlcezca2143TY+7Us1nO+Tj+sRm4fZb+ei2fZm7kFOA+S0j+bhkD9lvPrn6K8nldIMgQCbWzBJ1tcamwvYG+qJ2UKKligGCnbmci+2IuPAEjM+mSmtk65u4+wLjxnoRwtxzA4Ao51rGM3I1dYENffK1snZW4WuD7WdpZGAAOd88nTxYiNdfLjloMV8kQnYS4EEjC0FwztbQHXIk5cvPQKDZLgMYCM74wDieTlhNsw0WuOpcbt4wcS9xcARd1wwE+Em5AafnaG3IDQDJRdJhLTHbEB7dsmvafmgZOI6WDTl4s0EtmhrQM3Z2bcZtywlrh/i1uLAYRraNi4F7yLtwtFuDTezQDwFhne5yyJUe7DSy/wA/xAXvfxEZuOhuNXW1yxJIHOeRhIJJ8IvZt+AB0CCWR17ACwAtllizvdwGRP6DWySvEftC7/q8G9Xcz9n38lCWoDMmG7uLho3o3mfte7mqu7dJDLMRORlYtYTYSG5uDztYHDxvyBRKpsXYclS7vJSRGcy750nRvIdfQdOibPp2RsDWNDWtGQGgGpVCJudlUrJw1mEan4DiiGOe65JPE396pTStY0ueQ1oFyTkABxKTzNY0veQ1oFyTwXN96d5HTuwMuGA+Fn1iPnv/ACHD4oI71byOnOCMEMB8DdC8/XfyHIe/PTWqOlkmlbBTtMkshwgNzLieA6cz+SjS08s8rYadpklkIaA0ZuJ4Dk39Llel+y7s6j2ZF3ktn1bx436iMH6OPpzPHyQOy7s5j2ZF3ktn1bx436iMH6OPpzPHyW+oiAiIgIiICg4KKIMfWU9wtX2psbFwW6uaqElOCg4JvP2Ytku+ltG/XCb4Hf8A1Pll0XNK2lqqJ7opQ+IuFnNuQ2RvmMnjM6cyvXcuzweCxG2d1oKmMx1ETXtPAjMHm0jNp6hB5j3dbRmT/mcQ+qCfk/8AERn78ua6LGGhoDAA22Qba1uFrZWVhvp2PVEGKWgvPGLkxfStH2bf9z0seh1Wh7M21PTOwgmwNnRvvkQcxzaUTEuiTxB2v8vI/wAfmrSSFxYWtHhObm6uNtC4cR0FwLm6t9l7einyBwv+o7X0PFX71CVqHBjXAi7zkM7d3nc3I1cbWw8r34KNDCHOJe6zbeN5tkBfD4cgczk0W1Ni25Kme1uG2HQZYbA5aDPI/j1Uj4XECwBbww5gfevne3E242sFLylgaZCYwBhcHXF83ht3D2gLN8N8J42u4AKAcAHhubrgE8GEX9ppGZ4AHLInkjZy24YdcnOGRtyZf8bi/C2RMQxrHHHlhDhYGzr5i2HW2IcRY4ePEJQ3w4nXAuAXWJBJyGQFx5AEDoLBU6isJ8LfC2wbbLgLHyvxAy/E0pZSdeHAZD+f8dFQcVCUHFUXqZxVJxRLLbP3lqIcg/G36rzc/wCF/tD4jos5FvdTlt5C5h4gtLv8zbi3nZc/q65rMr3PIfnyWKmqXyG3Dlw8ypQz+829L6l+GLJg9kf7ncCfgPisHRUsk8rYKdrpJJCGgNzLyeA5DjnyuekKKjknkbBTMMj3kNAaM3n8hx9Lnp6a7LuzqPZkXeS2fVvHjfqIwfo4+nM8fKwRB2XdnUezIu8ls+rePG/URg/Rx9OZ4+Vgt9REBERAREQEREBERAREQQsoFimRBSMQWn769m9FtIF0je6ntlPGAHdMY0kGXHPkQt1RB5J307Pq3ZjsUzMcN/DPHcs1yxcY3aZH0JVhsveaRlmy3e3n84evH1XsKWJrmlrgHNIIIIBBB1BB1C5Hv32JwzYptlkQSamF1+6dzwHMxnpm3T2UGgUtayVuKNwI48x5jgpnH4WPuNx8QtK2ls2qoZzHURvhlbwOVxzBGTmm2ouDZZPZ+8QPhmFj9Yaeo4Inds39IZqWeLobNP3hw9NeitKiZz3Fzjcn+PQKQSAi7TcHQjNWtVXRs9t4B5an3DNQlWcVRc5Yip26Po2+rv0CxVRWPf7TjbloPciN2bqtpxt0OI8h+qxNTtF78r4RyH5lWamjYSbD+XUqUDGEmw/l1Ku6KkknkZT0zHSPeQ1rWjN5/IcelrnooqSSeRlPTMc97yGta0ZvP5DjyGpXprsv7Ootlxd5JaSrePlJNQwH6OPpzPHysEDsv7Ootlxd5LZ9W8eN+oYD9HH05nj5WC3xEQEREBERAREQEREBERAREQEREBERAREQYveHd6lrou5rIWyN4Xycw82OGbT5Lgm/XYxU0t5dnl1TCMyyw75g6tGUg6tF8/Z4r0eiDxHHUPZdtyBxbcj+Sl7sH2P2Tr6c/wCMl6n357MqLaQLy3uag6TRgXceHetyEg05HLVee989w63Zj/8AmI8URNmzx3dG7lc/MPR1uNr6oNXRVe8v7Yv14/8A76p3PEEEcTy8xw/i10EjGXP4ngOpV3Q0kk8rKemY573kNa1o8Tz15DjyAueZUKGjkqJWQUzHPe8gNa0ZuPM8uPQC/Ur052X9ncWy4sclpKp4+Uk1DAfo4+TeZ1JHKwAOy/s7i2XF3klpKt4+Uk1DAfo4+nM6nysBvaIgIiICIiAiIgIiICIiAiIgIiICIiAiIgIiICIiAqdRAyRhZI1r2uBDmuAc1wOoIORCqIg41v32IxyYptlERPzJgeT3bv7NxzYehuPuhcZG71W2r/ob6eQTuu0RFpDnE3sRwLbi+LSwve2a9lrAbQ/9zpf7Kp/GJBg+zDs7i2XFjktJVPHyknBgOfdx30bzOriPIDe0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AutoShape 9" descr="data:image/jpeg;base64,/9j/4AAQSkZJRgABAQAAAQABAAD/2wCEAAkGBxISEBUSDxIWFRUXGRYWFhYVFxUVGRUZFRcXGBUYFxcYHyggGBslGxUXITEjJiorLi4uFx8zODMtNygtLiwBCgoKDg0OGhAQGi0lHh83Ny0rMSsrLTYvLS0vNiszLS0tMTEwLzAwKy0rMzctLS0vLTctLSstLTctLzArKy0vLf/AABEIANkA6AMBIgACEQEDEQH/xAAcAAEAAAcBAAAAAAAAAAAAAAAAAQIDBAUGBwj/xABIEAABAwIDBQUDCQQIBQUAAAABAAIDBBESITEFBkFRYQcTInGBMpGhI0JDUmJyscHRkpPw8RRTc3SCorLCFSQlM2MINcPS4f/EABoBAQADAQEBAAAAAAAAAAAAAAABBAUDAgb/xAAwEQEAAgECBAIJAwUAAAAAAAAAAQIDBBEFEiExQpETIjJRYYGhsdFBcfAzNMHh8f/aAAwDAQACEQMRAD8A7iiIgIiICIiAiIgIiICIiAixW295KOjF6upji4hrnDGfusHid6BaBtvtrpmXFHBJMeDpD3DPMAgvP7IQdUVjtXbFPTNx1U8cLecj2sv5XOZ8l54252p7TqLgTCBh+bTtwH946779QWrTJ6hz3F8ji5x1e4lzj5vcSfig79tvtmoYriljkqXcDbuY7/fkGL1DSufbb7Xtoz3ETmUzeUTcT7cjJJf3taFo0NFI/Rp8zkPjr6K/g2L9d3o39T+itYtFny+zXp8ejjfPjp3lldydrVEm16N8k8r3GZjS58j3uLXHxNu46EcNF6gXmbdWjZHtOgwC3/Mx55k8eJXpleNRgthvyW7/AAeseSMleaBERcHQREQEREBERAREQEREBERAREJQEWr7b7Qdm0pLZaprnj6OG8z78iGXw/4rLn+2+29xuKGlDeT6h1z+6iP+9B2hYHbu+dBR3FTVRtePo2nvJP3bLu+C867b352hV3E9VJhPzIz3LPItjsXD7xK1wG2Qy6DL8NUHbdt9t0Yu2ipXO+3O4RjoRGy7iPMtXP8AbnaPtKquH1Lo2n5kHyLf2mkyEeblrlPs2V+jCBzd4R8c/gslT7AH0jyejcvidfgrOLR5snavm5Xz0r3lhC/MnicyeJJ4k6k+arwUEr9GG3N3hHxzPotnp9nxs9hgB56n3nNXIjWji4VEf1LeX5/0q31k+GPNgINh/wBY70b+p/RZCnoI2ey0X5nM+85rIiJTCJaGLBhxezWP8q18mS/eVqI1MI1diJTCFdpyOfIk2Ey20tn/AN5Z+BXo1ee9lR22ls/+8t/0uXoRfOcQnfPPyammjbHAiIqSwIiICIiAiIgIiICIiAtR3j7R9n0T3RySuklbk6KFpe4HkTkxp83BbcvNHbBSd3tmp5SCOQesTWn/ADRuQbLtzttqHXbR08cQ+vKTK8joxtmtPm5y5/tveqtq7/0qplkB+YXYY/3Udme8FWlHseaQAtbZpzDnGwPlx+Cy9Nuy0ZyOLug8I/X8FYx6XLk7R0+LlbNSveWtYuHwGXwCvafZMz9GYRzd4fhr8Ft9Ns5jPYYB1Az9TqVciFX8fDax7dvJXtqp8MNap93R9I8no3Ie/X8FlabZ7GewwDrqfec1lGwKq2mV3HixYvZqr2ve/eWPEKnECyTaZVW0y9zmeOVjBTqcU6yjaZVG0q8TmeuVihTqcU6yzaVTilXmcqYqxIp1O2BZYUqnFIvPpXqKsJSxW2js7+8t/wBDl3lcWfBbaOzf7z+Ebl2lZGrnfLMr2GNqQIiKs6iIiAiIgIiICIiAiIgLg3b/AEmHaFPL/WQ4P3UjifhMPcu8rkX/AKiKW8FJNxbJJH+8Zi/+FBpe7IxUsZ5Ym/suI/Cyy7YFjNwvHBIPqyG3k5rSPjdbS2mW5gy74q/sz8lPXljG06rMplk2UquGUi9TleeVimUqrtpVlWUiq/0cDUgeeS5zkTysWylVVtKr7vYRrLH+039VMKyAfSt/H8F59ee0T5I5qR3mFo2lVVtIq/8AxOmH0nua8/ko/wDGaYfOP7DvzCcmWfDPlKPS4o8UecKbaRVG0ildt+nHB58mj8yFSfvREPZiefMtb+F1MYM0+GUTqMMeKF22jVRtGsJPvZJ9HCxv3i5/4YViK3btTJkZS0cmWZ8Rn8V3poM1u+0fz4OdtbijtvLL7WDW7S2W3EMX9IJw3F7d27O2ts11peeNjD/rGzeszz/lXodZWuxeiz2pvvtt9oaGlyekxRbbv+RERVFgREQEREBERAREQFKXI4qxq6iyC4fOAufdtbRJsl51MckMg6Xf3ZPukKy+0NsBvFabvhtcS0k8V/ajdbzAuPiAg1XsrOJ87PsxOHpja78l0Co7uIYpXtYPtG1/Ian0XG91dqSU8+KF2EvY6MmwOVw+4vlfw69Sthc9z3YnuLnHUuJJ95W/wzRznxc022iJ2+P86szWaiMVttusttqN5Ym5RMc/qfAPjn8ArGXeCd3s4WD7Lbn3uusNG1XMbFrxo8FPDv8Av1Zd9Vkt+u37Lh1XK72pHn/Ebe4ZKDY1FjFcMYpmYr2V7Wme6RsaqNjVZjFVbGuU3ed1uI1Hu1dCNTd2ufOjdZGNSmNXpjUjo1MXTusHRqk9iv3Rqi9i61uMZssW2zsz+1k/0hehF5/oG/8AWtmf2kv+kL0AvmeJTvqbfL7Q+l0H9vX5/eRERUVwREQEREBERAREQU5Vr22ZCAVsUgWA2zFcFBzPeCvIJzWk1+0ybi62/eiA5rne0GkEoLWidhlZ0e0ftGxW6RtWiuda5GuTvXIrfocwCOOa+k4Fk9S9PdMT5/8AGNxSvrVsrRtV1G1Uomq6jata9mRKpG1XDGKWNquo2qreyBjFWbGpmMVwxirWu8qIjU3dq5bGpu7XKbo3WZjVN0avzGqT2KYubse9isq6dkTC+Vwa0cT+A5noFit4d84Yrsp7SyaX+jaerh7fkPeFo9TJUVTu9lddouO8f4ImZ5gHQcMhcnqVxy8Qrj6V6z9GlpuH5MnW3SPq23dva7anbdB3bSGslcAXauxMOduA8PnnwXo5eP4NvtpJGvofFMw3FQ9os0/+KJ1xYjLE+5IOQYusbudtMjMLNqwNDnEAGC/eZ6F8BvYH7wJuLNIN1jZclsl5vbvLfx4646xSvaHaEWD2NvfQ1TsEFSwycYnHBIMr2MbrOuL55ZHI5rOLm9iIiAiIgIiICIiCBWO2hFcFZJW9Qy4Qcv3po9VyzbNPYldy3ipbgrk28dLYlBpTxn6H81uuxXYoIz9loPmBY/ELTqgWI8/0W07rOvTgfVc4fHF/uWxwW+2a1ffH22ZvFK74on3Sz0QV1EFbxBXcQW9eWDK4jCuo2qhEFdxBU7y8yrRtVzGxU4gruNqp3s8jY1P3ahVVUcMZkne2Ng1c4gDoOp6cVzfeftKc68dAMDeMzx4j9xhyaOrs+gVXJmivd2wabJnnakfP9G4bw7w09G35Z93kXbG3N7vT5o6mwXL9tbzVVc7umAtYdIY7nEP/ACOyxD3N6cVRoNgSzXmqXmNh8TpJDd7uZJd/qd8VGt3migaYdnMuTkZSL3PQHN588uQVLJqLX6dob+m4fjw9Z62/nZWZsiClaJK94J1bE03vb4u+A5krF7V21NWAxxNbFTttivYNaL+Evdw0ya3M6AFVNlbuT1UhkqCSfadidbCOcrzlG3hbXhkVDbNPCJhFE91QGizIWNwRtd865yOHTM2c62ZGq4L6wpGBoJp7ADJ1VKC0NOtom5kO5Wu/iMOauqCje7ODExp9qok/7r764BfwA34G5ubuOiydLsm5D6ghxHsxgWjjHJrdP4vmc1kHPve2dtenmidllR7PihFmDPi45k+v6LaNj78V1NYRzF7PqS/KN9CTiA8iFgo7YsxiNrloNjbmfqt6+5QnJe4vd7R1tkMun63PMlDd1nYvaxTvs2rjdCfrtvIz1AGIe4+a3rZu04KhuOnlZI3mxwdbobaHoV5oFMSHEEeEXNzbK4GXAnPpxVGGokicJI3Pjd817S5h4XAcLHiEHqhFwjYnatWwWE4bUs+34H+j2i3vaV0HYXahs+os2SQ07zwms1vpIPD7yPJEN2RSxyBwDmkEHMEG4PkQpkBERAUkgU6gUGA2zT3BXLN6aPVdjr4rhc93oo8ig4ttWK3v/VZjdCTKVv2mu/bFv9qobw09r/xxVPdKS0zm/WZf9hwH+5X+GX5dTX49Poqa6vNgs3SJXkSs4iruIr6bI+aleRK8iVlEVQ2rt2ClbeZ3iPssbm93kOA6mw6qjlmKxvKK0tedqxvLPxLWt4d/YKe7KcCeXTI/JsP2nD2j0byzIWjbc3qqas90y7I3ZCKO5c/o9wzd5Cw6HVRpd344WCWveI28IwczloSMyejfesbNq9+lGvpuF+LN5flbzzVm0ZcT3GS3PwxxX4ADJvxceN1dyupNn5vPf1A0aLWYfLRnmbnksbtTex7wIaFhiZoMI8bvID2fTPqpt3tz5J33eL28This1g+tLJezR6+t8lSmd+7ZrWKxtEbQsqqsqq93iOGMHTMMb+bj7znwC2Wj2DT0MYmrHYLi7W5d9JcfNab90055nMi9g5Np7w01CO7og2aoGXfFo7uIjhEw8QfnHPLIN1Wq0tPPXTF8r3EXu97iTrwF9T/MqEsvV7bnrj3NM3uKdpvZtwB1cb3c4jmSeoGQyNDQR07LMH3nHV38clWgiZE0Rxiw4DrzceF+ZUCNS/U+wNC4/VZ6Xdex01ARPYF3EW9knP8AnezfX1UGuN3MYL5EYwL5NzxR/OGntECwvwKg+72kPAwMBNsj4SRfFld3iOmY6ZEoXkkd2SCGkO1xON8yL+INwnCT7sKIQxNsA3DI+zr38QbcENfce06+eRBBAN8wp4Y7YS/vCHYgLEvc7CMyL3Bt9Zwwg89EuGHJrXHDoc2sc4ZB41BzuGgnQXIupW4WOY54xE+OziXA4XHJzz7AuDra18rlBLc2u4gAcr2Gtupdb87AC6tq2tLwGN8LAbhvMm13OPEmw6Cw5KvLTFwc58lsLcQx3sbkANB1JPPMm2Z4rFuKJhBxVJxUXFUnFQlLRbz1lDMTRVMkQNiWg3YTYZmN12k5cQuk7t9vb22btGmDx/WQeF3rG82J8nDyXHNoOvIfQfBUAL5BS8vX27m/Wz66wpalhefo3/JyejHWLvMXCLypsKnkfVQx04xTOkZhtnZwcCLW5WuT05Ig9noiIKE7bhalvDS3BW5PCwm14LgoOG71UeTvIrVd3ZbVEfXE33tJHxAXTN6aLVcqo3FkrfsyNv5B1nfBdtPfky1t7phzzV5sdo98S6LEVXfUNY0ukcGtGpJsAtc2jvFHFdsfyj+h8LfN3PoPgtZnqZqmQB7rkmzQSGsbfLK+Q89T1X0Os4hjxerXrb6MLT6C+XrbpDYtsb5uN2UgsP6xwz/wtOnmfcsTszYc1Se8eS1pzMj7ku6i+bvM5dVfmjpaEB9W4Sy6iMZgcrNOv3nZZZC61/a28NRWO7tgLWnIRMub/eOrvwy0Xz2bPfLO9pbeHT48MbUj8s1U7epaNpjomiWTR0pzH7Q9rybYLW5u+qT31TJZmmN+h5tiYPaPQZDiRe6ljijiIFhPKSAGN8UbSeBLf+67o3w6ZuzCnqSGuxVR72QCwiBs2MDQPczIAfUZa3NtrLi7Mtu5U00d3vie2Fps6XEwOeLXwgkZOOXhaHZEX0xKTeTfSWob3MDRT04PhiZcX+092r3dT+GSwMkss7wM3HRrWiwaOTWjJo8vNbJsrdtsYD6mznaiMZgef1vw80GK2JsB03jkuyPnoXfdvw6rbY8LG93EMLW6euWRPG5GuZJ4qdxLi0uyby0sBkdRnyvYi+mapmQi+DJrri/F7cstfBmNLk5C9swiU2IAtDfE8ZuBysQTa4+fpmBa3HUKV4Fsb/EXE3whpLi2xJwmwAOLqL3vbjM4CNzmBoNrt0DmDUXGl7ajIEWByyUI4wLl7yBa5c67jfDdgz8Qvlllkb2KIRILnFw0JvhGbRfgSQHepsRwsoSSZPbHZzCcJfqHhpv4MvAb8cyOGt1FjS8sY4AC5IBOhda7i+2lgOFsr52BUMYw2Asb3xey7LgC0+yfPlkgmdFhc5gALhdtxprq06uvbTK98xwMj2hkeJ5zxWto52WZ5G2Q4AC1r6LI08sdK0ySgPkc1zWRGxaA9paXSDjkcm8DYnMWWP2RsmWslOHwsB8T88LRwa0cTbQcONuIY2sqi9xcbC+gGgtl6nmTmVauK6zDTQ0rO5hiafrOeA4uJ5k6n4DQBa5tXdmKUl0fyTj9VowfsC1vSyJ3aI4qjK+wJPBZLa2x5qfORowk2D2m7Sc8uYNhxHvWv7QlvZjcydfyCDHm7j1J/FXVDRySyNhp2GSV5wgNzJJ4N/M/lrGho5JZGwU7DJK84QG5lxPBvTmfyXpjsu7OY9mRd5LZ9W8eN+ojB+jj6czx8kQh2XdnMezI+9ms+rePG/URg/Mj/M8fJRW/IgIiIIFWVbHcK+VKZtwg5zvPR3BXDts0xZPICCAS4i4yIJvlzXpDblJcFcx3h2VcnJBy59mi7zbkOJ9FY1FYXZNyHxKhUvDnHFkbnPMjLmOHp7lkTRdyGFrO/kf7DgMcQJ4MH0rxxByBys7VBJs3ZElQ9pleGB5NnyG7n21LQc3+enVdLh2dQbJhEk7gXuAIYCHPfcXGJw9kccLfW2q5lOWseX1Du+mvmzEcLSBl3jxrbLwtOXMWso09FU1shdm7gXnwsb0yyHkAgq7d2/300kkMbYceTsAsXDlcezca2143TY+7Us1nO+Tj+sRm4fZb+ei2fZm7kFOA+S0j+bhkD9lvPrn6K8nldIMgQCbWzBJ1tcamwvYG+qJ2UKKligGCnbmci+2IuPAEjM+mSmtk65u4+wLjxnoRwtxzA4Ao51rGM3I1dYENffK1snZW4WuD7WdpZGAAOd88nTxYiNdfLjloMV8kQnYS4EEjC0FwztbQHXIk5cvPQKDZLgMYCM74wDieTlhNsw0WuOpcbt4wcS9xcARd1wwE+Em5AafnaG3IDQDJRdJhLTHbEB7dsmvafmgZOI6WDTl4s0EtmhrQM3Z2bcZtywlrh/i1uLAYRraNi4F7yLtwtFuDTezQDwFhne5yyJUe7DSy/wA/xAXvfxEZuOhuNXW1yxJIHOeRhIJJ8IvZt+AB0CCWR17ACwAtllizvdwGRP6DWySvEftC7/q8G9Xcz9n38lCWoDMmG7uLho3o3mfte7mqu7dJDLMRORlYtYTYSG5uDztYHDxvyBRKpsXYclS7vJSRGcy750nRvIdfQdOibPp2RsDWNDWtGQGgGpVCJudlUrJw1mEan4DiiGOe65JPE396pTStY0ueQ1oFyTkABxKTzNY0veQ1oFyTwXN96d5HTuwMuGA+Fn1iPnv/ACHD4oI71byOnOCMEMB8DdC8/XfyHIe/PTWqOlkmlbBTtMkshwgNzLieA6cz+SjS08s8rYadpklkIaA0ZuJ4Dk39Llel+y7s6j2ZF3ktn1bx436iMH6OPpzPHyQOy7s5j2ZF3ktn1bx436iMH6OPpzPHyW+oiAiIgIiICg4KKIMfWU9wtX2psbFwW6uaqElOCg4JvP2Ytku+ltG/XCb4Hf8A1Pll0XNK2lqqJ7opQ+IuFnNuQ2RvmMnjM6cyvXcuzweCxG2d1oKmMx1ETXtPAjMHm0jNp6hB5j3dbRmT/mcQ+qCfk/8AERn78ua6LGGhoDAA22Qba1uFrZWVhvp2PVEGKWgvPGLkxfStH2bf9z0seh1Wh7M21PTOwgmwNnRvvkQcxzaUTEuiTxB2v8vI/wAfmrSSFxYWtHhObm6uNtC4cR0FwLm6t9l7einyBwv+o7X0PFX71CVqHBjXAi7zkM7d3nc3I1cbWw8r34KNDCHOJe6zbeN5tkBfD4cgczk0W1Ni25Kme1uG2HQZYbA5aDPI/j1Uj4XECwBbww5gfevne3E242sFLylgaZCYwBhcHXF83ht3D2gLN8N8J42u4AKAcAHhubrgE8GEX9ppGZ4AHLInkjZy24YdcnOGRtyZf8bi/C2RMQxrHHHlhDhYGzr5i2HW2IcRY4ePEJQ3w4nXAuAXWJBJyGQFx5AEDoLBU6isJ8LfC2wbbLgLHyvxAy/E0pZSdeHAZD+f8dFQcVCUHFUXqZxVJxRLLbP3lqIcg/G36rzc/wCF/tD4jos5FvdTlt5C5h4gtLv8zbi3nZc/q65rMr3PIfnyWKmqXyG3Dlw8ypQz+829L6l+GLJg9kf7ncCfgPisHRUsk8rYKdrpJJCGgNzLyeA5DjnyuekKKjknkbBTMMj3kNAaM3n8hx9Lnp6a7LuzqPZkXeS2fVvHjfqIwfo4+nM8fKwRB2XdnUezIu8ls+rePG/URg/Rx9OZ4+Vgt9REBERAREQEREBERAREQQsoFimRBSMQWn769m9FtIF0je6ntlPGAHdMY0kGXHPkQt1RB5J307Pq3ZjsUzMcN/DPHcs1yxcY3aZH0JVhsveaRlmy3e3n84evH1XsKWJrmlrgHNIIIIBBB1BB1C5Hv32JwzYptlkQSamF1+6dzwHMxnpm3T2UGgUtayVuKNwI48x5jgpnH4WPuNx8QtK2ls2qoZzHURvhlbwOVxzBGTmm2ouDZZPZ+8QPhmFj9Yaeo4Inds39IZqWeLobNP3hw9NeitKiZz3Fzjcn+PQKQSAi7TcHQjNWtVXRs9t4B5an3DNQlWcVRc5Yip26Po2+rv0CxVRWPf7TjbloPciN2bqtpxt0OI8h+qxNTtF78r4RyH5lWamjYSbD+XUqUDGEmw/l1Ku6KkknkZT0zHSPeQ1rWjN5/IcelrnooqSSeRlPTMc97yGta0ZvP5DjyGpXprsv7Ootlxd5JaSrePlJNQwH6OPpzPHysEDsv7Ootlxd5LZ9W8eN+oYD9HH05nj5WC3xEQEREBERAREQEREBERAREQEREBERAREQYveHd6lrou5rIWyN4Xycw82OGbT5Lgm/XYxU0t5dnl1TCMyyw75g6tGUg6tF8/Z4r0eiDxHHUPZdtyBxbcj+Sl7sH2P2Tr6c/wCMl6n357MqLaQLy3uag6TRgXceHetyEg05HLVee989w63Zj/8AmI8URNmzx3dG7lc/MPR1uNr6oNXRVe8v7Yv14/8A76p3PEEEcTy8xw/i10EjGXP4ngOpV3Q0kk8rKemY573kNa1o8Tz15DjyAueZUKGjkqJWQUzHPe8gNa0ZuPM8uPQC/Ur052X9ncWy4sclpKp4+Uk1DAfo4+TeZ1JHKwAOy/s7i2XF3klpKt4+Uk1DAfo4+nM6nysBvaIgIiICIiAiIgIiICIiAiIgIiICIiAiIgIiICIiAqdRAyRhZI1r2uBDmuAc1wOoIORCqIg41v32IxyYptlERPzJgeT3bv7NxzYehuPuhcZG71W2r/ob6eQTuu0RFpDnE3sRwLbi+LSwve2a9lrAbQ/9zpf7Kp/GJBg+zDs7i2XFjktJVPHyknBgOfdx30bzOriPIDe0RAREQEREBERAREQERE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AutoShape 12" descr="Resultado de imagen para base de datos simbol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85" y="2406322"/>
            <a:ext cx="4167433" cy="260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34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83175" y="4366156"/>
            <a:ext cx="6462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ESTADO DEL ARTE</a:t>
            </a:r>
            <a:endParaRPr lang="es-PE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35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6538" y="815885"/>
            <a:ext cx="10515600" cy="1325563"/>
          </a:xfrm>
        </p:spPr>
        <p:txBody>
          <a:bodyPr>
            <a:normAutofit/>
          </a:bodyPr>
          <a:lstStyle/>
          <a:p>
            <a:pPr lvl="2"/>
            <a:r>
              <a:rPr lang="es-PE" sz="1800" b="1" dirty="0"/>
              <a:t>Un sistema de educación ambiental basada en un Sistema Web para los alumnos de la Escuela Primaria [</a:t>
            </a:r>
            <a:r>
              <a:rPr lang="es-PE" sz="1800" b="1" dirty="0" err="1"/>
              <a:t>Yeonguk</a:t>
            </a:r>
            <a:r>
              <a:rPr lang="es-PE" sz="1800" b="1" dirty="0"/>
              <a:t>+, 2003].</a:t>
            </a:r>
            <a:endParaRPr lang="es-PE" sz="2000" b="1" dirty="0"/>
          </a:p>
        </p:txBody>
      </p:sp>
      <p:sp>
        <p:nvSpPr>
          <p:cNvPr id="3" name="2 Rectángulo"/>
          <p:cNvSpPr/>
          <p:nvPr/>
        </p:nvSpPr>
        <p:spPr>
          <a:xfrm>
            <a:off x="1114425" y="2283738"/>
            <a:ext cx="78581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/>
              <a:t>Para el desarrollo de nuestra tesis es de suma importancia conocer cuán importante será el uso de un sistema web y los distintos módulos que se desarrollará tales como reportes, asignación de perfiles , </a:t>
            </a:r>
            <a:r>
              <a:rPr lang="es-PE" sz="1200" dirty="0" err="1"/>
              <a:t>etc</a:t>
            </a:r>
            <a:r>
              <a:rPr lang="es-PE" sz="1200" dirty="0"/>
              <a:t> los cuales contribuirán con el rendimiento académico de los alumnos. Los puntos que trabajaremos en nuestro proyecto son el estudio participativo a través de las diversas interacciones que contiene el sistema, la participación de los padres de familia en el aprendizaje de sus hijos y la participación de los profesores mediante sus respuestas y consejos. </a:t>
            </a:r>
          </a:p>
          <a:p>
            <a:r>
              <a:rPr lang="es-PE" sz="1200" dirty="0"/>
              <a:t> </a:t>
            </a:r>
          </a:p>
          <a:p>
            <a:r>
              <a:rPr lang="es-PE" sz="1200" dirty="0"/>
              <a:t>El beneficio para el colegio es la participación conjunta de los docentes, alumnos y padres de familia contribuyendo a aumentar el rendimiento académico de los estudiantes y aminorando los reclamos y quejas cuando la situación era otra.</a:t>
            </a:r>
          </a:p>
        </p:txBody>
      </p:sp>
    </p:spTree>
    <p:extLst>
      <p:ext uri="{BB962C8B-B14F-4D97-AF65-F5344CB8AC3E}">
        <p14:creationId xmlns:p14="http://schemas.microsoft.com/office/powerpoint/2010/main" val="500248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1376</TotalTime>
  <Words>458</Words>
  <Application>Microsoft Office PowerPoint</Application>
  <PresentationFormat>Personalizado</PresentationFormat>
  <Paragraphs>55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Ion</vt:lpstr>
      <vt:lpstr>Documento de Microsoft Word</vt:lpstr>
      <vt:lpstr>UNIVERSIDAD NACIONAL MAYOR DE SAN MARCOS FACULTAD DE INGENIERÍA DE SISTEMAS E INFORMÁTICA ESCUELA ACADÉMICO PROFESIONAL DE INGENIERÍA DE SISTEMAS </vt:lpstr>
      <vt:lpstr> Optimizar la Gestión Académica de Educación Primaria del Colegio Particular Augusto Weberbauer mediante el diseño e implementación de una aplicación web </vt:lpstr>
      <vt:lpstr>PROBLEMA</vt:lpstr>
      <vt:lpstr>OBJETIVOS</vt:lpstr>
      <vt:lpstr>ALCANCE</vt:lpstr>
      <vt:lpstr>MARCO TEÓRICO</vt:lpstr>
      <vt:lpstr>Presentación de PowerPoint</vt:lpstr>
      <vt:lpstr>Presentación de PowerPoint</vt:lpstr>
      <vt:lpstr>Un sistema de educación ambiental basada en un Sistema Web para los alumnos de la Escuela Primaria [Yeonguk+, 2003].</vt:lpstr>
      <vt:lpstr>Presentación de PowerPoint</vt:lpstr>
      <vt:lpstr>Sistema de Gestión Académica Alexia Escuela [Alexia, 2015]</vt:lpstr>
      <vt:lpstr>Presentación de PowerPoint</vt:lpstr>
      <vt:lpstr>Presentación de PowerPoint</vt:lpstr>
      <vt:lpstr>Presentación de PowerPoint</vt:lpstr>
      <vt:lpstr>Presentación de PowerPoint</vt:lpstr>
      <vt:lpstr>ESPECIFICACIÓN DE CASOS DE USO DEL SISTEM: Registrar docentes y alumnos</vt:lpstr>
      <vt:lpstr>ESPECIFICACIÓN DE CASOS DE USO DEL SISTEMA: Matricular alumnos</vt:lpstr>
      <vt:lpstr>ESPECIFICACIÓN DE CASOS DE USO DEL SISTEMA: Programar ciclo académico</vt:lpstr>
      <vt:lpstr>MODELADO DEL NEGOCIO</vt:lpstr>
      <vt:lpstr>PROTOTIPOS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Aplicación para reportar hechos delictivos y accidentes de tránsito</dc:title>
  <dc:creator>Samir</dc:creator>
  <cp:lastModifiedBy>biblioteca1</cp:lastModifiedBy>
  <cp:revision>75</cp:revision>
  <dcterms:created xsi:type="dcterms:W3CDTF">2015-10-12T00:01:51Z</dcterms:created>
  <dcterms:modified xsi:type="dcterms:W3CDTF">2016-07-07T23:55:10Z</dcterms:modified>
</cp:coreProperties>
</file>