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1" r:id="rId2"/>
    <p:sldId id="256" r:id="rId3"/>
    <p:sldId id="269" r:id="rId4"/>
    <p:sldId id="320" r:id="rId5"/>
    <p:sldId id="261" r:id="rId6"/>
    <p:sldId id="291" r:id="rId7"/>
    <p:sldId id="317" r:id="rId8"/>
    <p:sldId id="318" r:id="rId9"/>
    <p:sldId id="303" r:id="rId10"/>
    <p:sldId id="319" r:id="rId11"/>
    <p:sldId id="322" r:id="rId12"/>
    <p:sldId id="302" r:id="rId13"/>
    <p:sldId id="301" r:id="rId14"/>
    <p:sldId id="312" r:id="rId15"/>
    <p:sldId id="313" r:id="rId16"/>
    <p:sldId id="311" r:id="rId17"/>
    <p:sldId id="315" r:id="rId18"/>
    <p:sldId id="31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8185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C88035-CD02-4F66-BD9F-741BE1D1224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454E3C20-0ABB-4F36-B1F2-A096578383D9}">
      <dgm:prSet phldrT="[Texto]"/>
      <dgm:spPr/>
      <dgm:t>
        <a:bodyPr/>
        <a:lstStyle/>
        <a:p>
          <a:r>
            <a:rPr lang="es-ES" dirty="0"/>
            <a:t>Problema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A01815ED-D8F3-459E-8B86-0A0B557B9C63}" type="parTrans" cxnId="{C18E1AA2-9EFD-48DB-8A29-5F4DCF628DCD}">
      <dgm:prSet/>
      <dgm:spPr/>
      <dgm:t>
        <a:bodyPr/>
        <a:lstStyle/>
        <a:p>
          <a:endParaRPr lang="es-ES"/>
        </a:p>
      </dgm:t>
    </dgm:pt>
    <dgm:pt modelId="{F1DBEFFD-ADE2-47AB-9E16-02E30223F0E5}" type="sibTrans" cxnId="{C18E1AA2-9EFD-48DB-8A29-5F4DCF628DCD}">
      <dgm:prSet/>
      <dgm:spPr/>
      <dgm:t>
        <a:bodyPr/>
        <a:lstStyle/>
        <a:p>
          <a:endParaRPr lang="es-ES"/>
        </a:p>
      </dgm:t>
    </dgm:pt>
    <dgm:pt modelId="{3A93F3CF-BB16-46ED-B78A-6C3740CCA4B7}">
      <dgm:prSet phldrT="[Texto]"/>
      <dgm:spPr/>
      <dgm:t>
        <a:bodyPr/>
        <a:lstStyle/>
        <a:p>
          <a:r>
            <a:rPr lang="es-ES" dirty="0" smtClean="0"/>
            <a:t>Importancia</a:t>
          </a:r>
          <a:endParaRPr lang="es-ES" dirty="0"/>
        </a:p>
      </dgm:t>
    </dgm:pt>
    <dgm:pt modelId="{F2B946FB-4D76-48C1-A710-6B19B8D11414}" type="parTrans" cxnId="{0DD2991A-2F68-47E2-950A-F9B78A0B974C}">
      <dgm:prSet/>
      <dgm:spPr/>
      <dgm:t>
        <a:bodyPr/>
        <a:lstStyle/>
        <a:p>
          <a:endParaRPr lang="es-ES"/>
        </a:p>
      </dgm:t>
    </dgm:pt>
    <dgm:pt modelId="{3B8BF474-C3A3-4955-B277-BAC7313CAFD9}" type="sibTrans" cxnId="{0DD2991A-2F68-47E2-950A-F9B78A0B974C}">
      <dgm:prSet/>
      <dgm:spPr/>
      <dgm:t>
        <a:bodyPr/>
        <a:lstStyle/>
        <a:p>
          <a:endParaRPr lang="es-ES"/>
        </a:p>
      </dgm:t>
    </dgm:pt>
    <dgm:pt modelId="{1E0085BE-F44B-4F6F-BCEA-6C7AD38A0148}">
      <dgm:prSet phldrT="[Texto]"/>
      <dgm:spPr/>
      <dgm:t>
        <a:bodyPr/>
        <a:lstStyle/>
        <a:p>
          <a:r>
            <a:rPr lang="es-ES" dirty="0"/>
            <a:t>Estado del Arte</a:t>
          </a:r>
        </a:p>
      </dgm:t>
    </dgm:pt>
    <dgm:pt modelId="{27E9695E-FFAD-4821-90EB-72AA499C7456}" type="parTrans" cxnId="{B4992E1C-0C88-4B69-BC62-2C29A4EFE0C8}">
      <dgm:prSet/>
      <dgm:spPr/>
      <dgm:t>
        <a:bodyPr/>
        <a:lstStyle/>
        <a:p>
          <a:endParaRPr lang="es-ES"/>
        </a:p>
      </dgm:t>
    </dgm:pt>
    <dgm:pt modelId="{4262C172-A0F7-4323-93F2-B59AD421B422}" type="sibTrans" cxnId="{B4992E1C-0C88-4B69-BC62-2C29A4EFE0C8}">
      <dgm:prSet/>
      <dgm:spPr/>
      <dgm:t>
        <a:bodyPr/>
        <a:lstStyle/>
        <a:p>
          <a:endParaRPr lang="es-ES"/>
        </a:p>
      </dgm:t>
    </dgm:pt>
    <dgm:pt modelId="{691CAE32-2657-43BE-B2CC-1E6E08E7B4A3}">
      <dgm:prSet phldrT="[Texto]"/>
      <dgm:spPr/>
      <dgm:t>
        <a:bodyPr/>
        <a:lstStyle/>
        <a:p>
          <a:r>
            <a:rPr lang="es-ES" dirty="0" smtClean="0"/>
            <a:t>Modelado del Sistema</a:t>
          </a:r>
          <a:endParaRPr lang="es-ES" dirty="0"/>
        </a:p>
      </dgm:t>
    </dgm:pt>
    <dgm:pt modelId="{51873EB1-85CE-4D04-BA10-73042D765818}" type="parTrans" cxnId="{810F6384-FFFA-44A3-A8D8-39498F745AA3}">
      <dgm:prSet/>
      <dgm:spPr/>
      <dgm:t>
        <a:bodyPr/>
        <a:lstStyle/>
        <a:p>
          <a:endParaRPr lang="es-ES"/>
        </a:p>
      </dgm:t>
    </dgm:pt>
    <dgm:pt modelId="{39475775-236E-42ED-B5C5-261937236AB2}" type="sibTrans" cxnId="{810F6384-FFFA-44A3-A8D8-39498F745AA3}">
      <dgm:prSet/>
      <dgm:spPr/>
      <dgm:t>
        <a:bodyPr/>
        <a:lstStyle/>
        <a:p>
          <a:endParaRPr lang="es-ES"/>
        </a:p>
      </dgm:t>
    </dgm:pt>
    <dgm:pt modelId="{4DA325CD-500D-45BD-86A8-EB479FD78067}">
      <dgm:prSet phldrT="[Texto]"/>
      <dgm:spPr/>
      <dgm:t>
        <a:bodyPr/>
        <a:lstStyle/>
        <a:p>
          <a:r>
            <a:rPr lang="es-ES" dirty="0" smtClean="0"/>
            <a:t>Interfaces de usuario</a:t>
          </a:r>
          <a:endParaRPr lang="es-ES" dirty="0"/>
        </a:p>
      </dgm:t>
    </dgm:pt>
    <dgm:pt modelId="{37FCB336-0CF6-4B66-8926-50B4D7AF9A9D}" type="parTrans" cxnId="{E7FE0FFD-25AB-426A-8615-7F2C44192227}">
      <dgm:prSet/>
      <dgm:spPr/>
      <dgm:t>
        <a:bodyPr/>
        <a:lstStyle/>
        <a:p>
          <a:endParaRPr lang="es-ES"/>
        </a:p>
      </dgm:t>
    </dgm:pt>
    <dgm:pt modelId="{163259A2-0D89-43A5-BCEC-5D70266CD3F0}" type="sibTrans" cxnId="{E7FE0FFD-25AB-426A-8615-7F2C44192227}">
      <dgm:prSet/>
      <dgm:spPr/>
      <dgm:t>
        <a:bodyPr/>
        <a:lstStyle/>
        <a:p>
          <a:endParaRPr lang="es-ES"/>
        </a:p>
      </dgm:t>
    </dgm:pt>
    <dgm:pt modelId="{5539D18E-2521-4B09-AB59-CA34CE4EA1D8}">
      <dgm:prSet phldrT="[Texto]"/>
      <dgm:spPr/>
      <dgm:t>
        <a:bodyPr/>
        <a:lstStyle/>
        <a:p>
          <a:r>
            <a:rPr lang="es-ES" dirty="0" smtClean="0"/>
            <a:t>Conclusiones y Trabajos Futuros</a:t>
          </a:r>
          <a:endParaRPr lang="es-ES" dirty="0"/>
        </a:p>
      </dgm:t>
    </dgm:pt>
    <dgm:pt modelId="{9E0B99D0-3C7F-4FD8-A909-25FC4D17026D}" type="parTrans" cxnId="{5D771046-D12A-474C-A2D5-C94796F65B5E}">
      <dgm:prSet/>
      <dgm:spPr/>
      <dgm:t>
        <a:bodyPr/>
        <a:lstStyle/>
        <a:p>
          <a:endParaRPr lang="es-ES"/>
        </a:p>
      </dgm:t>
    </dgm:pt>
    <dgm:pt modelId="{7B524E01-48CD-4581-B7F8-46B1D36B70FA}" type="sibTrans" cxnId="{5D771046-D12A-474C-A2D5-C94796F65B5E}">
      <dgm:prSet/>
      <dgm:spPr/>
      <dgm:t>
        <a:bodyPr/>
        <a:lstStyle/>
        <a:p>
          <a:endParaRPr lang="es-ES"/>
        </a:p>
      </dgm:t>
    </dgm:pt>
    <dgm:pt modelId="{FF9F1C8E-E60C-485A-849F-ADBE85042429}">
      <dgm:prSet phldrT="[Texto]"/>
      <dgm:spPr/>
      <dgm:t>
        <a:bodyPr/>
        <a:lstStyle/>
        <a:p>
          <a:r>
            <a:rPr lang="es-ES" dirty="0" smtClean="0"/>
            <a:t>Validación</a:t>
          </a:r>
          <a:endParaRPr lang="es-ES" dirty="0"/>
        </a:p>
      </dgm:t>
    </dgm:pt>
    <dgm:pt modelId="{D66F304C-C3A1-4A83-8948-733BB8DA321A}" type="parTrans" cxnId="{F78BAC0D-AA17-44FD-A5FD-73C69719F91B}">
      <dgm:prSet/>
      <dgm:spPr/>
      <dgm:t>
        <a:bodyPr/>
        <a:lstStyle/>
        <a:p>
          <a:endParaRPr lang="es-PE"/>
        </a:p>
      </dgm:t>
    </dgm:pt>
    <dgm:pt modelId="{90BBE1EE-979D-4A09-8CF8-CCECCB81742F}" type="sibTrans" cxnId="{F78BAC0D-AA17-44FD-A5FD-73C69719F91B}">
      <dgm:prSet/>
      <dgm:spPr/>
      <dgm:t>
        <a:bodyPr/>
        <a:lstStyle/>
        <a:p>
          <a:endParaRPr lang="es-PE"/>
        </a:p>
      </dgm:t>
    </dgm:pt>
    <dgm:pt modelId="{406C481A-FBB4-4816-8D96-CD877BCE52A7}" type="pres">
      <dgm:prSet presAssocID="{BCC88035-CD02-4F66-BD9F-741BE1D1224A}" presName="linearFlow" presStyleCnt="0">
        <dgm:presLayoutVars>
          <dgm:dir/>
          <dgm:resizeHandles val="exact"/>
        </dgm:presLayoutVars>
      </dgm:prSet>
      <dgm:spPr/>
    </dgm:pt>
    <dgm:pt modelId="{B3854A6F-74FF-403B-AB51-21E346B3053E}" type="pres">
      <dgm:prSet presAssocID="{454E3C20-0ABB-4F36-B1F2-A096578383D9}" presName="composite" presStyleCnt="0"/>
      <dgm:spPr/>
    </dgm:pt>
    <dgm:pt modelId="{2B109B40-E04C-474E-A969-FD50DC53C465}" type="pres">
      <dgm:prSet presAssocID="{454E3C20-0ABB-4F36-B1F2-A096578383D9}" presName="imgShp" presStyleLbl="fgImgPlace1" presStyleIdx="0" presStyleCnt="7"/>
      <dgm:spPr/>
    </dgm:pt>
    <dgm:pt modelId="{E7691E53-A467-4785-A0C6-CFD12C740249}" type="pres">
      <dgm:prSet presAssocID="{454E3C20-0ABB-4F36-B1F2-A096578383D9}" presName="txShp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4108117-AD4D-4D7E-8DEC-C863A2307B9E}" type="pres">
      <dgm:prSet presAssocID="{F1DBEFFD-ADE2-47AB-9E16-02E30223F0E5}" presName="spacing" presStyleCnt="0"/>
      <dgm:spPr/>
    </dgm:pt>
    <dgm:pt modelId="{211ECE94-D0AC-4005-9699-CCE0AF0BCE1A}" type="pres">
      <dgm:prSet presAssocID="{3A93F3CF-BB16-46ED-B78A-6C3740CCA4B7}" presName="composite" presStyleCnt="0"/>
      <dgm:spPr/>
    </dgm:pt>
    <dgm:pt modelId="{08C5129E-7F1A-44DD-93BF-6E003274200D}" type="pres">
      <dgm:prSet presAssocID="{3A93F3CF-BB16-46ED-B78A-6C3740CCA4B7}" presName="imgShp" presStyleLbl="fgImgPlace1" presStyleIdx="1" presStyleCnt="7"/>
      <dgm:spPr/>
    </dgm:pt>
    <dgm:pt modelId="{186F0046-F538-40CA-A5CC-27A846548D8E}" type="pres">
      <dgm:prSet presAssocID="{3A93F3CF-BB16-46ED-B78A-6C3740CCA4B7}" presName="txShp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663E8C8-28E9-4E1E-83B0-426C2C00AE50}" type="pres">
      <dgm:prSet presAssocID="{3B8BF474-C3A3-4955-B277-BAC7313CAFD9}" presName="spacing" presStyleCnt="0"/>
      <dgm:spPr/>
    </dgm:pt>
    <dgm:pt modelId="{55143D49-F0C3-4134-B5D5-C025AA0BD620}" type="pres">
      <dgm:prSet presAssocID="{1E0085BE-F44B-4F6F-BCEA-6C7AD38A0148}" presName="composite" presStyleCnt="0"/>
      <dgm:spPr/>
    </dgm:pt>
    <dgm:pt modelId="{E32FCF10-9CA1-4371-A0E5-0045560FAD10}" type="pres">
      <dgm:prSet presAssocID="{1E0085BE-F44B-4F6F-BCEA-6C7AD38A0148}" presName="imgShp" presStyleLbl="fgImgPlace1" presStyleIdx="2" presStyleCnt="7"/>
      <dgm:spPr/>
    </dgm:pt>
    <dgm:pt modelId="{01C4EB1C-0C3D-407C-9E72-153DA41EF9EE}" type="pres">
      <dgm:prSet presAssocID="{1E0085BE-F44B-4F6F-BCEA-6C7AD38A0148}" presName="tx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7BF124A-E530-46A0-8911-4EE603311E8F}" type="pres">
      <dgm:prSet presAssocID="{4262C172-A0F7-4323-93F2-B59AD421B422}" presName="spacing" presStyleCnt="0"/>
      <dgm:spPr/>
    </dgm:pt>
    <dgm:pt modelId="{9D20E12C-114D-47EB-A658-E07AAD78AE97}" type="pres">
      <dgm:prSet presAssocID="{691CAE32-2657-43BE-B2CC-1E6E08E7B4A3}" presName="composite" presStyleCnt="0"/>
      <dgm:spPr/>
    </dgm:pt>
    <dgm:pt modelId="{B64F315E-5674-49C7-9B41-72ECFA1E9D29}" type="pres">
      <dgm:prSet presAssocID="{691CAE32-2657-43BE-B2CC-1E6E08E7B4A3}" presName="imgShp" presStyleLbl="fgImgPlace1" presStyleIdx="3" presStyleCnt="7"/>
      <dgm:spPr/>
    </dgm:pt>
    <dgm:pt modelId="{B36730BF-91DF-422A-9DBA-70AB5CECA553}" type="pres">
      <dgm:prSet presAssocID="{691CAE32-2657-43BE-B2CC-1E6E08E7B4A3}" presName="tx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48F3047-47BC-4439-9360-F911135A5A56}" type="pres">
      <dgm:prSet presAssocID="{39475775-236E-42ED-B5C5-261937236AB2}" presName="spacing" presStyleCnt="0"/>
      <dgm:spPr/>
    </dgm:pt>
    <dgm:pt modelId="{BFA4A76C-3AC1-44FE-A14B-F3A37248AFD7}" type="pres">
      <dgm:prSet presAssocID="{FF9F1C8E-E60C-485A-849F-ADBE85042429}" presName="composite" presStyleCnt="0"/>
      <dgm:spPr/>
    </dgm:pt>
    <dgm:pt modelId="{FA03F78C-0DC7-4FBF-BD4F-FC8FFF8F92AB}" type="pres">
      <dgm:prSet presAssocID="{FF9F1C8E-E60C-485A-849F-ADBE85042429}" presName="imgShp" presStyleLbl="fgImgPlace1" presStyleIdx="4" presStyleCnt="7"/>
      <dgm:spPr/>
    </dgm:pt>
    <dgm:pt modelId="{AC987171-E3A5-46EE-A5DD-11B88AD23485}" type="pres">
      <dgm:prSet presAssocID="{FF9F1C8E-E60C-485A-849F-ADBE85042429}" presName="tx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828011D-E5E9-427E-A07F-B31AE600FDE5}" type="pres">
      <dgm:prSet presAssocID="{90BBE1EE-979D-4A09-8CF8-CCECCB81742F}" presName="spacing" presStyleCnt="0"/>
      <dgm:spPr/>
    </dgm:pt>
    <dgm:pt modelId="{42A59B45-8AD4-43F5-8BE2-55B51A62D689}" type="pres">
      <dgm:prSet presAssocID="{4DA325CD-500D-45BD-86A8-EB479FD78067}" presName="composite" presStyleCnt="0"/>
      <dgm:spPr/>
    </dgm:pt>
    <dgm:pt modelId="{EC936A93-87AB-440F-9C71-4FF33866189F}" type="pres">
      <dgm:prSet presAssocID="{4DA325CD-500D-45BD-86A8-EB479FD78067}" presName="imgShp" presStyleLbl="fgImgPlace1" presStyleIdx="5" presStyleCnt="7"/>
      <dgm:spPr/>
      <dgm:t>
        <a:bodyPr/>
        <a:lstStyle/>
        <a:p>
          <a:endParaRPr lang="es-PE"/>
        </a:p>
      </dgm:t>
    </dgm:pt>
    <dgm:pt modelId="{A0401F9C-2C0E-43A8-B9B7-4FE7A3FB368A}" type="pres">
      <dgm:prSet presAssocID="{4DA325CD-500D-45BD-86A8-EB479FD78067}" presName="tx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13E7946-B8A9-4099-ACE2-9B59F9C4A01C}" type="pres">
      <dgm:prSet presAssocID="{163259A2-0D89-43A5-BCEC-5D70266CD3F0}" presName="spacing" presStyleCnt="0"/>
      <dgm:spPr/>
    </dgm:pt>
    <dgm:pt modelId="{3DA82E3E-47E2-426B-9FCC-A77ECCBE9301}" type="pres">
      <dgm:prSet presAssocID="{5539D18E-2521-4B09-AB59-CA34CE4EA1D8}" presName="composite" presStyleCnt="0"/>
      <dgm:spPr/>
    </dgm:pt>
    <dgm:pt modelId="{788A5FC3-EB9B-4552-8040-2FCA62DB4377}" type="pres">
      <dgm:prSet presAssocID="{5539D18E-2521-4B09-AB59-CA34CE4EA1D8}" presName="imgShp" presStyleLbl="fgImgPlace1" presStyleIdx="6" presStyleCnt="7"/>
      <dgm:spPr/>
    </dgm:pt>
    <dgm:pt modelId="{F879FE20-FAB7-4B2C-B7B4-151B06C39CF2}" type="pres">
      <dgm:prSet presAssocID="{5539D18E-2521-4B09-AB59-CA34CE4EA1D8}" presName="txShp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5D771046-D12A-474C-A2D5-C94796F65B5E}" srcId="{BCC88035-CD02-4F66-BD9F-741BE1D1224A}" destId="{5539D18E-2521-4B09-AB59-CA34CE4EA1D8}" srcOrd="6" destOrd="0" parTransId="{9E0B99D0-3C7F-4FD8-A909-25FC4D17026D}" sibTransId="{7B524E01-48CD-4581-B7F8-46B1D36B70FA}"/>
    <dgm:cxn modelId="{020EFBF4-DCE2-4747-B8BF-A7320F4B09CC}" type="presOf" srcId="{3A93F3CF-BB16-46ED-B78A-6C3740CCA4B7}" destId="{186F0046-F538-40CA-A5CC-27A846548D8E}" srcOrd="0" destOrd="0" presId="urn:microsoft.com/office/officeart/2005/8/layout/vList3"/>
    <dgm:cxn modelId="{4B16E766-4B7B-4469-9162-4C26A0910127}" type="presOf" srcId="{454E3C20-0ABB-4F36-B1F2-A096578383D9}" destId="{E7691E53-A467-4785-A0C6-CFD12C740249}" srcOrd="0" destOrd="0" presId="urn:microsoft.com/office/officeart/2005/8/layout/vList3"/>
    <dgm:cxn modelId="{810F6384-FFFA-44A3-A8D8-39498F745AA3}" srcId="{BCC88035-CD02-4F66-BD9F-741BE1D1224A}" destId="{691CAE32-2657-43BE-B2CC-1E6E08E7B4A3}" srcOrd="3" destOrd="0" parTransId="{51873EB1-85CE-4D04-BA10-73042D765818}" sibTransId="{39475775-236E-42ED-B5C5-261937236AB2}"/>
    <dgm:cxn modelId="{9ECE3873-1D74-4FCB-8EFA-7E7E556825EA}" type="presOf" srcId="{1E0085BE-F44B-4F6F-BCEA-6C7AD38A0148}" destId="{01C4EB1C-0C3D-407C-9E72-153DA41EF9EE}" srcOrd="0" destOrd="0" presId="urn:microsoft.com/office/officeart/2005/8/layout/vList3"/>
    <dgm:cxn modelId="{0DD2991A-2F68-47E2-950A-F9B78A0B974C}" srcId="{BCC88035-CD02-4F66-BD9F-741BE1D1224A}" destId="{3A93F3CF-BB16-46ED-B78A-6C3740CCA4B7}" srcOrd="1" destOrd="0" parTransId="{F2B946FB-4D76-48C1-A710-6B19B8D11414}" sibTransId="{3B8BF474-C3A3-4955-B277-BAC7313CAFD9}"/>
    <dgm:cxn modelId="{50C52BA4-58F1-4548-8ECD-40CD2CD49B92}" type="presOf" srcId="{5539D18E-2521-4B09-AB59-CA34CE4EA1D8}" destId="{F879FE20-FAB7-4B2C-B7B4-151B06C39CF2}" srcOrd="0" destOrd="0" presId="urn:microsoft.com/office/officeart/2005/8/layout/vList3"/>
    <dgm:cxn modelId="{40524176-A43A-42DE-A746-4BD5E07CC1EC}" type="presOf" srcId="{FF9F1C8E-E60C-485A-849F-ADBE85042429}" destId="{AC987171-E3A5-46EE-A5DD-11B88AD23485}" srcOrd="0" destOrd="0" presId="urn:microsoft.com/office/officeart/2005/8/layout/vList3"/>
    <dgm:cxn modelId="{E7FE0FFD-25AB-426A-8615-7F2C44192227}" srcId="{BCC88035-CD02-4F66-BD9F-741BE1D1224A}" destId="{4DA325CD-500D-45BD-86A8-EB479FD78067}" srcOrd="5" destOrd="0" parTransId="{37FCB336-0CF6-4B66-8926-50B4D7AF9A9D}" sibTransId="{163259A2-0D89-43A5-BCEC-5D70266CD3F0}"/>
    <dgm:cxn modelId="{DA9BE4A6-BBC6-4B9A-9127-C9661B767532}" type="presOf" srcId="{BCC88035-CD02-4F66-BD9F-741BE1D1224A}" destId="{406C481A-FBB4-4816-8D96-CD877BCE52A7}" srcOrd="0" destOrd="0" presId="urn:microsoft.com/office/officeart/2005/8/layout/vList3"/>
    <dgm:cxn modelId="{B4992E1C-0C88-4B69-BC62-2C29A4EFE0C8}" srcId="{BCC88035-CD02-4F66-BD9F-741BE1D1224A}" destId="{1E0085BE-F44B-4F6F-BCEA-6C7AD38A0148}" srcOrd="2" destOrd="0" parTransId="{27E9695E-FFAD-4821-90EB-72AA499C7456}" sibTransId="{4262C172-A0F7-4323-93F2-B59AD421B422}"/>
    <dgm:cxn modelId="{F78BAC0D-AA17-44FD-A5FD-73C69719F91B}" srcId="{BCC88035-CD02-4F66-BD9F-741BE1D1224A}" destId="{FF9F1C8E-E60C-485A-849F-ADBE85042429}" srcOrd="4" destOrd="0" parTransId="{D66F304C-C3A1-4A83-8948-733BB8DA321A}" sibTransId="{90BBE1EE-979D-4A09-8CF8-CCECCB81742F}"/>
    <dgm:cxn modelId="{00029951-E63F-4BD8-B934-B69BE94DE0FA}" type="presOf" srcId="{691CAE32-2657-43BE-B2CC-1E6E08E7B4A3}" destId="{B36730BF-91DF-422A-9DBA-70AB5CECA553}" srcOrd="0" destOrd="0" presId="urn:microsoft.com/office/officeart/2005/8/layout/vList3"/>
    <dgm:cxn modelId="{C18E1AA2-9EFD-48DB-8A29-5F4DCF628DCD}" srcId="{BCC88035-CD02-4F66-BD9F-741BE1D1224A}" destId="{454E3C20-0ABB-4F36-B1F2-A096578383D9}" srcOrd="0" destOrd="0" parTransId="{A01815ED-D8F3-459E-8B86-0A0B557B9C63}" sibTransId="{F1DBEFFD-ADE2-47AB-9E16-02E30223F0E5}"/>
    <dgm:cxn modelId="{68426E6C-A538-4A09-8EF9-8DC817E7CEDC}" type="presOf" srcId="{4DA325CD-500D-45BD-86A8-EB479FD78067}" destId="{A0401F9C-2C0E-43A8-B9B7-4FE7A3FB368A}" srcOrd="0" destOrd="0" presId="urn:microsoft.com/office/officeart/2005/8/layout/vList3"/>
    <dgm:cxn modelId="{4B02B293-28FD-4E51-8F71-23A917F62D33}" type="presParOf" srcId="{406C481A-FBB4-4816-8D96-CD877BCE52A7}" destId="{B3854A6F-74FF-403B-AB51-21E346B3053E}" srcOrd="0" destOrd="0" presId="urn:microsoft.com/office/officeart/2005/8/layout/vList3"/>
    <dgm:cxn modelId="{C23B3D0A-6A2B-448D-B08F-BFB1515A4D48}" type="presParOf" srcId="{B3854A6F-74FF-403B-AB51-21E346B3053E}" destId="{2B109B40-E04C-474E-A969-FD50DC53C465}" srcOrd="0" destOrd="0" presId="urn:microsoft.com/office/officeart/2005/8/layout/vList3"/>
    <dgm:cxn modelId="{0E493870-1772-4C2C-B2DB-B3E57F49BE81}" type="presParOf" srcId="{B3854A6F-74FF-403B-AB51-21E346B3053E}" destId="{E7691E53-A467-4785-A0C6-CFD12C740249}" srcOrd="1" destOrd="0" presId="urn:microsoft.com/office/officeart/2005/8/layout/vList3"/>
    <dgm:cxn modelId="{A7D28F7B-3812-43AB-9781-2206C2BEFF10}" type="presParOf" srcId="{406C481A-FBB4-4816-8D96-CD877BCE52A7}" destId="{84108117-AD4D-4D7E-8DEC-C863A2307B9E}" srcOrd="1" destOrd="0" presId="urn:microsoft.com/office/officeart/2005/8/layout/vList3"/>
    <dgm:cxn modelId="{CE91CA46-C718-479D-A48E-25B316254674}" type="presParOf" srcId="{406C481A-FBB4-4816-8D96-CD877BCE52A7}" destId="{211ECE94-D0AC-4005-9699-CCE0AF0BCE1A}" srcOrd="2" destOrd="0" presId="urn:microsoft.com/office/officeart/2005/8/layout/vList3"/>
    <dgm:cxn modelId="{9E1930D5-E32E-4070-A92B-0B43D43047DB}" type="presParOf" srcId="{211ECE94-D0AC-4005-9699-CCE0AF0BCE1A}" destId="{08C5129E-7F1A-44DD-93BF-6E003274200D}" srcOrd="0" destOrd="0" presId="urn:microsoft.com/office/officeart/2005/8/layout/vList3"/>
    <dgm:cxn modelId="{9FD7D4D5-F1E8-4DD2-9048-96A23F755650}" type="presParOf" srcId="{211ECE94-D0AC-4005-9699-CCE0AF0BCE1A}" destId="{186F0046-F538-40CA-A5CC-27A846548D8E}" srcOrd="1" destOrd="0" presId="urn:microsoft.com/office/officeart/2005/8/layout/vList3"/>
    <dgm:cxn modelId="{302ED99E-A85E-41F1-A51A-D6F890B65D94}" type="presParOf" srcId="{406C481A-FBB4-4816-8D96-CD877BCE52A7}" destId="{7663E8C8-28E9-4E1E-83B0-426C2C00AE50}" srcOrd="3" destOrd="0" presId="urn:microsoft.com/office/officeart/2005/8/layout/vList3"/>
    <dgm:cxn modelId="{78E6C97F-7E55-45C2-AAC2-86BB7410D87F}" type="presParOf" srcId="{406C481A-FBB4-4816-8D96-CD877BCE52A7}" destId="{55143D49-F0C3-4134-B5D5-C025AA0BD620}" srcOrd="4" destOrd="0" presId="urn:microsoft.com/office/officeart/2005/8/layout/vList3"/>
    <dgm:cxn modelId="{7A941DF6-B397-4BB3-AA96-BCBCDC0D427E}" type="presParOf" srcId="{55143D49-F0C3-4134-B5D5-C025AA0BD620}" destId="{E32FCF10-9CA1-4371-A0E5-0045560FAD10}" srcOrd="0" destOrd="0" presId="urn:microsoft.com/office/officeart/2005/8/layout/vList3"/>
    <dgm:cxn modelId="{80C12D99-358B-4634-A43B-965706ADDECB}" type="presParOf" srcId="{55143D49-F0C3-4134-B5D5-C025AA0BD620}" destId="{01C4EB1C-0C3D-407C-9E72-153DA41EF9EE}" srcOrd="1" destOrd="0" presId="urn:microsoft.com/office/officeart/2005/8/layout/vList3"/>
    <dgm:cxn modelId="{8D10C38F-8E6D-4619-A145-0B1FD1CDE870}" type="presParOf" srcId="{406C481A-FBB4-4816-8D96-CD877BCE52A7}" destId="{37BF124A-E530-46A0-8911-4EE603311E8F}" srcOrd="5" destOrd="0" presId="urn:microsoft.com/office/officeart/2005/8/layout/vList3"/>
    <dgm:cxn modelId="{A072E94F-80C2-469F-900E-00DD2FCE2455}" type="presParOf" srcId="{406C481A-FBB4-4816-8D96-CD877BCE52A7}" destId="{9D20E12C-114D-47EB-A658-E07AAD78AE97}" srcOrd="6" destOrd="0" presId="urn:microsoft.com/office/officeart/2005/8/layout/vList3"/>
    <dgm:cxn modelId="{BD70DF9C-F565-40C9-9AA5-87D5E17E7BCF}" type="presParOf" srcId="{9D20E12C-114D-47EB-A658-E07AAD78AE97}" destId="{B64F315E-5674-49C7-9B41-72ECFA1E9D29}" srcOrd="0" destOrd="0" presId="urn:microsoft.com/office/officeart/2005/8/layout/vList3"/>
    <dgm:cxn modelId="{65FB6AD1-8470-4771-AEA9-A1F548F281B5}" type="presParOf" srcId="{9D20E12C-114D-47EB-A658-E07AAD78AE97}" destId="{B36730BF-91DF-422A-9DBA-70AB5CECA553}" srcOrd="1" destOrd="0" presId="urn:microsoft.com/office/officeart/2005/8/layout/vList3"/>
    <dgm:cxn modelId="{725DD16E-F8FD-4ED7-B53F-1BC13D77E8CC}" type="presParOf" srcId="{406C481A-FBB4-4816-8D96-CD877BCE52A7}" destId="{748F3047-47BC-4439-9360-F911135A5A56}" srcOrd="7" destOrd="0" presId="urn:microsoft.com/office/officeart/2005/8/layout/vList3"/>
    <dgm:cxn modelId="{EC6AE3F3-9683-4B2F-8B7D-F8C8AA949300}" type="presParOf" srcId="{406C481A-FBB4-4816-8D96-CD877BCE52A7}" destId="{BFA4A76C-3AC1-44FE-A14B-F3A37248AFD7}" srcOrd="8" destOrd="0" presId="urn:microsoft.com/office/officeart/2005/8/layout/vList3"/>
    <dgm:cxn modelId="{E750DB05-21E8-4422-9A0E-8A312A86F228}" type="presParOf" srcId="{BFA4A76C-3AC1-44FE-A14B-F3A37248AFD7}" destId="{FA03F78C-0DC7-4FBF-BD4F-FC8FFF8F92AB}" srcOrd="0" destOrd="0" presId="urn:microsoft.com/office/officeart/2005/8/layout/vList3"/>
    <dgm:cxn modelId="{4A783DC9-A61D-40F7-9548-7954C38A2C5C}" type="presParOf" srcId="{BFA4A76C-3AC1-44FE-A14B-F3A37248AFD7}" destId="{AC987171-E3A5-46EE-A5DD-11B88AD23485}" srcOrd="1" destOrd="0" presId="urn:microsoft.com/office/officeart/2005/8/layout/vList3"/>
    <dgm:cxn modelId="{708769FD-F445-4ABC-B3C6-70BA301780C6}" type="presParOf" srcId="{406C481A-FBB4-4816-8D96-CD877BCE52A7}" destId="{C828011D-E5E9-427E-A07F-B31AE600FDE5}" srcOrd="9" destOrd="0" presId="urn:microsoft.com/office/officeart/2005/8/layout/vList3"/>
    <dgm:cxn modelId="{A613B3C6-D2BC-478C-9BDD-15D962C96D64}" type="presParOf" srcId="{406C481A-FBB4-4816-8D96-CD877BCE52A7}" destId="{42A59B45-8AD4-43F5-8BE2-55B51A62D689}" srcOrd="10" destOrd="0" presId="urn:microsoft.com/office/officeart/2005/8/layout/vList3"/>
    <dgm:cxn modelId="{78D18B18-23C9-452E-B0B8-486D1D1C0CAB}" type="presParOf" srcId="{42A59B45-8AD4-43F5-8BE2-55B51A62D689}" destId="{EC936A93-87AB-440F-9C71-4FF33866189F}" srcOrd="0" destOrd="0" presId="urn:microsoft.com/office/officeart/2005/8/layout/vList3"/>
    <dgm:cxn modelId="{FF12A471-EF94-4EEA-BA70-048F3D8594C1}" type="presParOf" srcId="{42A59B45-8AD4-43F5-8BE2-55B51A62D689}" destId="{A0401F9C-2C0E-43A8-B9B7-4FE7A3FB368A}" srcOrd="1" destOrd="0" presId="urn:microsoft.com/office/officeart/2005/8/layout/vList3"/>
    <dgm:cxn modelId="{A25A555F-FB9D-4251-9687-96EF50ECE87D}" type="presParOf" srcId="{406C481A-FBB4-4816-8D96-CD877BCE52A7}" destId="{113E7946-B8A9-4099-ACE2-9B59F9C4A01C}" srcOrd="11" destOrd="0" presId="urn:microsoft.com/office/officeart/2005/8/layout/vList3"/>
    <dgm:cxn modelId="{AAC1ED60-F8FC-43C3-92F9-A4FC1A2EFA9E}" type="presParOf" srcId="{406C481A-FBB4-4816-8D96-CD877BCE52A7}" destId="{3DA82E3E-47E2-426B-9FCC-A77ECCBE9301}" srcOrd="12" destOrd="0" presId="urn:microsoft.com/office/officeart/2005/8/layout/vList3"/>
    <dgm:cxn modelId="{87D34795-C754-44F1-B243-1969AC878C96}" type="presParOf" srcId="{3DA82E3E-47E2-426B-9FCC-A77ECCBE9301}" destId="{788A5FC3-EB9B-4552-8040-2FCA62DB4377}" srcOrd="0" destOrd="0" presId="urn:microsoft.com/office/officeart/2005/8/layout/vList3"/>
    <dgm:cxn modelId="{08E7A8B8-E31A-4393-A5FC-77D08D2DC006}" type="presParOf" srcId="{3DA82E3E-47E2-426B-9FCC-A77ECCBE9301}" destId="{F879FE20-FAB7-4B2C-B7B4-151B06C39CF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691E53-A467-4785-A0C6-CFD12C740249}">
      <dsp:nvSpPr>
        <dsp:cNvPr id="0" name=""/>
        <dsp:cNvSpPr/>
      </dsp:nvSpPr>
      <dsp:spPr>
        <a:xfrm rot="10800000">
          <a:off x="1742890" y="1514"/>
          <a:ext cx="6410134" cy="51322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320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/>
            <a:t>Problema</a:t>
          </a:r>
        </a:p>
      </dsp:txBody>
      <dsp:txXfrm rot="10800000">
        <a:off x="1871197" y="1514"/>
        <a:ext cx="6281827" cy="513229"/>
      </dsp:txXfrm>
    </dsp:sp>
    <dsp:sp modelId="{2B109B40-E04C-474E-A969-FD50DC53C465}">
      <dsp:nvSpPr>
        <dsp:cNvPr id="0" name=""/>
        <dsp:cNvSpPr/>
      </dsp:nvSpPr>
      <dsp:spPr>
        <a:xfrm>
          <a:off x="1486275" y="1514"/>
          <a:ext cx="513229" cy="51322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6F0046-F538-40CA-A5CC-27A846548D8E}">
      <dsp:nvSpPr>
        <dsp:cNvPr id="0" name=""/>
        <dsp:cNvSpPr/>
      </dsp:nvSpPr>
      <dsp:spPr>
        <a:xfrm rot="10800000">
          <a:off x="1742890" y="667946"/>
          <a:ext cx="6410134" cy="51322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320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Importancia</a:t>
          </a:r>
          <a:endParaRPr lang="es-ES" sz="2300" kern="1200" dirty="0"/>
        </a:p>
      </dsp:txBody>
      <dsp:txXfrm rot="10800000">
        <a:off x="1871197" y="667946"/>
        <a:ext cx="6281827" cy="513229"/>
      </dsp:txXfrm>
    </dsp:sp>
    <dsp:sp modelId="{08C5129E-7F1A-44DD-93BF-6E003274200D}">
      <dsp:nvSpPr>
        <dsp:cNvPr id="0" name=""/>
        <dsp:cNvSpPr/>
      </dsp:nvSpPr>
      <dsp:spPr>
        <a:xfrm>
          <a:off x="1486275" y="667946"/>
          <a:ext cx="513229" cy="51322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C4EB1C-0C3D-407C-9E72-153DA41EF9EE}">
      <dsp:nvSpPr>
        <dsp:cNvPr id="0" name=""/>
        <dsp:cNvSpPr/>
      </dsp:nvSpPr>
      <dsp:spPr>
        <a:xfrm rot="10800000">
          <a:off x="1742890" y="1334378"/>
          <a:ext cx="6410134" cy="51322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320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/>
            <a:t>Estado del Arte</a:t>
          </a:r>
        </a:p>
      </dsp:txBody>
      <dsp:txXfrm rot="10800000">
        <a:off x="1871197" y="1334378"/>
        <a:ext cx="6281827" cy="513229"/>
      </dsp:txXfrm>
    </dsp:sp>
    <dsp:sp modelId="{E32FCF10-9CA1-4371-A0E5-0045560FAD10}">
      <dsp:nvSpPr>
        <dsp:cNvPr id="0" name=""/>
        <dsp:cNvSpPr/>
      </dsp:nvSpPr>
      <dsp:spPr>
        <a:xfrm>
          <a:off x="1486275" y="1334378"/>
          <a:ext cx="513229" cy="51322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6730BF-91DF-422A-9DBA-70AB5CECA553}">
      <dsp:nvSpPr>
        <dsp:cNvPr id="0" name=""/>
        <dsp:cNvSpPr/>
      </dsp:nvSpPr>
      <dsp:spPr>
        <a:xfrm rot="10800000">
          <a:off x="1742890" y="2000810"/>
          <a:ext cx="6410134" cy="51322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320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Modelado del Sistema</a:t>
          </a:r>
          <a:endParaRPr lang="es-ES" sz="2300" kern="1200" dirty="0"/>
        </a:p>
      </dsp:txBody>
      <dsp:txXfrm rot="10800000">
        <a:off x="1871197" y="2000810"/>
        <a:ext cx="6281827" cy="513229"/>
      </dsp:txXfrm>
    </dsp:sp>
    <dsp:sp modelId="{B64F315E-5674-49C7-9B41-72ECFA1E9D29}">
      <dsp:nvSpPr>
        <dsp:cNvPr id="0" name=""/>
        <dsp:cNvSpPr/>
      </dsp:nvSpPr>
      <dsp:spPr>
        <a:xfrm>
          <a:off x="1486275" y="2000810"/>
          <a:ext cx="513229" cy="51322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987171-E3A5-46EE-A5DD-11B88AD23485}">
      <dsp:nvSpPr>
        <dsp:cNvPr id="0" name=""/>
        <dsp:cNvSpPr/>
      </dsp:nvSpPr>
      <dsp:spPr>
        <a:xfrm rot="10800000">
          <a:off x="1742890" y="2667242"/>
          <a:ext cx="6410134" cy="51322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320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Validación</a:t>
          </a:r>
          <a:endParaRPr lang="es-ES" sz="2300" kern="1200" dirty="0"/>
        </a:p>
      </dsp:txBody>
      <dsp:txXfrm rot="10800000">
        <a:off x="1871197" y="2667242"/>
        <a:ext cx="6281827" cy="513229"/>
      </dsp:txXfrm>
    </dsp:sp>
    <dsp:sp modelId="{FA03F78C-0DC7-4FBF-BD4F-FC8FFF8F92AB}">
      <dsp:nvSpPr>
        <dsp:cNvPr id="0" name=""/>
        <dsp:cNvSpPr/>
      </dsp:nvSpPr>
      <dsp:spPr>
        <a:xfrm>
          <a:off x="1486275" y="2667242"/>
          <a:ext cx="513229" cy="51322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401F9C-2C0E-43A8-B9B7-4FE7A3FB368A}">
      <dsp:nvSpPr>
        <dsp:cNvPr id="0" name=""/>
        <dsp:cNvSpPr/>
      </dsp:nvSpPr>
      <dsp:spPr>
        <a:xfrm rot="10800000">
          <a:off x="1742890" y="3333674"/>
          <a:ext cx="6410134" cy="51322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320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Interfaces de usuario</a:t>
          </a:r>
          <a:endParaRPr lang="es-ES" sz="2300" kern="1200" dirty="0"/>
        </a:p>
      </dsp:txBody>
      <dsp:txXfrm rot="10800000">
        <a:off x="1871197" y="3333674"/>
        <a:ext cx="6281827" cy="513229"/>
      </dsp:txXfrm>
    </dsp:sp>
    <dsp:sp modelId="{EC936A93-87AB-440F-9C71-4FF33866189F}">
      <dsp:nvSpPr>
        <dsp:cNvPr id="0" name=""/>
        <dsp:cNvSpPr/>
      </dsp:nvSpPr>
      <dsp:spPr>
        <a:xfrm>
          <a:off x="1486275" y="3333674"/>
          <a:ext cx="513229" cy="51322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79FE20-FAB7-4B2C-B7B4-151B06C39CF2}">
      <dsp:nvSpPr>
        <dsp:cNvPr id="0" name=""/>
        <dsp:cNvSpPr/>
      </dsp:nvSpPr>
      <dsp:spPr>
        <a:xfrm rot="10800000">
          <a:off x="1742890" y="4000106"/>
          <a:ext cx="6410134" cy="51322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320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Conclusiones y Trabajos Futuros</a:t>
          </a:r>
          <a:endParaRPr lang="es-ES" sz="2300" kern="1200" dirty="0"/>
        </a:p>
      </dsp:txBody>
      <dsp:txXfrm rot="10800000">
        <a:off x="1871197" y="4000106"/>
        <a:ext cx="6281827" cy="513229"/>
      </dsp:txXfrm>
    </dsp:sp>
    <dsp:sp modelId="{788A5FC3-EB9B-4552-8040-2FCA62DB4377}">
      <dsp:nvSpPr>
        <dsp:cNvPr id="0" name=""/>
        <dsp:cNvSpPr/>
      </dsp:nvSpPr>
      <dsp:spPr>
        <a:xfrm>
          <a:off x="1486275" y="4000106"/>
          <a:ext cx="513229" cy="51322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12/14/2016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12/14/2016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12/14/2016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12/14/2016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12/14/2016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5655" y="235690"/>
            <a:ext cx="9404723" cy="1116592"/>
          </a:xfrm>
        </p:spPr>
        <p:txBody>
          <a:bodyPr/>
          <a:lstStyle/>
          <a:p>
            <a:pPr algn="ctr"/>
            <a:r>
              <a:rPr lang="es-PE" sz="1800" b="1" dirty="0"/>
              <a:t>UNIVERSIDAD NACIONAL MAYOR DE SAN MARCOS</a:t>
            </a:r>
            <a:r>
              <a:rPr lang="es-PE" sz="1800" dirty="0"/>
              <a:t/>
            </a:r>
            <a:br>
              <a:rPr lang="es-PE" sz="1800" dirty="0"/>
            </a:br>
            <a:r>
              <a:rPr lang="es-PE" sz="1800" b="1" dirty="0"/>
              <a:t>FACULTAD DE INGENIERÍA DE SISTEMAS E INFORMÁTICA</a:t>
            </a:r>
            <a:r>
              <a:rPr lang="es-PE" sz="1800" dirty="0"/>
              <a:t/>
            </a:r>
            <a:br>
              <a:rPr lang="es-PE" sz="1800" dirty="0"/>
            </a:br>
            <a:r>
              <a:rPr lang="es-PE" sz="1800" b="1" dirty="0"/>
              <a:t>ESCUELA ACADÉMICO PROFESIONAL DE INGENIERÍA DE SISTEMAS</a:t>
            </a:r>
            <a:r>
              <a:rPr lang="es-PE" sz="2000" dirty="0"/>
              <a:t/>
            </a:r>
            <a:br>
              <a:rPr lang="es-PE" sz="2000" dirty="0"/>
            </a:br>
            <a:endParaRPr lang="es-PE" sz="2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4293" y="3515932"/>
            <a:ext cx="10499572" cy="3118833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es-PE" sz="5600" b="1" dirty="0" smtClean="0"/>
              <a:t>Optimizar la Gestión Académica de Educación Primaria del Colegio Particular Augusto Weberbauer mediante el diseño e implementación de una aplicación web</a:t>
            </a:r>
            <a:endParaRPr lang="es-PE" sz="5600" dirty="0" smtClean="0"/>
          </a:p>
          <a:p>
            <a:pPr marL="0" indent="0" algn="ctr">
              <a:buNone/>
            </a:pPr>
            <a:r>
              <a:rPr lang="es-PE" sz="3000" b="1" dirty="0" smtClean="0"/>
              <a:t> </a:t>
            </a:r>
            <a:endParaRPr lang="es-PE" sz="3000" dirty="0" smtClean="0"/>
          </a:p>
          <a:p>
            <a:pPr marL="0" indent="0" algn="ctr">
              <a:buNone/>
            </a:pPr>
            <a:r>
              <a:rPr lang="es-PE" sz="3700" b="1" dirty="0" smtClean="0"/>
              <a:t>Tesis </a:t>
            </a:r>
            <a:r>
              <a:rPr lang="es-PE" sz="3700" b="1" dirty="0"/>
              <a:t>para optar el título profesional de </a:t>
            </a:r>
            <a:r>
              <a:rPr lang="es-PE" sz="3700" b="1" dirty="0" smtClean="0"/>
              <a:t>Ingeniería </a:t>
            </a:r>
            <a:r>
              <a:rPr lang="es-PE" sz="3700" b="1" dirty="0"/>
              <a:t>de </a:t>
            </a:r>
            <a:r>
              <a:rPr lang="es-PE" sz="3700" b="1" dirty="0" smtClean="0"/>
              <a:t>Sistemas</a:t>
            </a:r>
            <a:endParaRPr lang="es-PE" sz="3700" dirty="0"/>
          </a:p>
          <a:p>
            <a:pPr marL="0" indent="0" algn="ctr">
              <a:buNone/>
            </a:pPr>
            <a:endParaRPr lang="es-PE" sz="3000" dirty="0"/>
          </a:p>
          <a:p>
            <a:pPr marL="0" indent="0" algn="ctr">
              <a:buNone/>
            </a:pPr>
            <a:r>
              <a:rPr lang="es-PE" sz="3000" b="1" dirty="0" smtClean="0"/>
              <a:t>Autores</a:t>
            </a:r>
            <a:endParaRPr lang="es-PE" sz="3000" dirty="0"/>
          </a:p>
          <a:p>
            <a:pPr marL="0" indent="0" algn="ctr">
              <a:buNone/>
            </a:pPr>
            <a:r>
              <a:rPr lang="es-PE" sz="3000" b="1" dirty="0"/>
              <a:t>DÁVILA OLIVOS, Mayra </a:t>
            </a:r>
            <a:r>
              <a:rPr lang="es-PE" sz="3000" b="1" dirty="0" smtClean="0"/>
              <a:t>Alejandra</a:t>
            </a:r>
          </a:p>
          <a:p>
            <a:pPr marL="0" indent="0" algn="ctr">
              <a:buNone/>
            </a:pPr>
            <a:r>
              <a:rPr lang="es-PE" sz="3000" b="1" dirty="0" smtClean="0"/>
              <a:t>BLAS ACOSTA, Christian Eduardo</a:t>
            </a:r>
            <a:endParaRPr lang="es-PE" sz="3000" b="1" dirty="0"/>
          </a:p>
          <a:p>
            <a:pPr marL="0" indent="0" algn="ctr">
              <a:buNone/>
            </a:pPr>
            <a:r>
              <a:rPr lang="es-PE" sz="3000" b="1" dirty="0" smtClean="0"/>
              <a:t>Asesor</a:t>
            </a:r>
            <a:endParaRPr lang="es-PE" sz="3000" dirty="0"/>
          </a:p>
          <a:p>
            <a:pPr marL="0" indent="0" algn="ctr">
              <a:buNone/>
            </a:pPr>
            <a:r>
              <a:rPr lang="es-PE" sz="3000" b="1" dirty="0" smtClean="0"/>
              <a:t>VEGA HUERTA, Hugo</a:t>
            </a:r>
            <a:endParaRPr lang="es-PE" sz="3000" dirty="0"/>
          </a:p>
          <a:p>
            <a:pPr marL="0" indent="0" algn="ctr">
              <a:buNone/>
            </a:pPr>
            <a:r>
              <a:rPr lang="es-PE" sz="3000" b="1" dirty="0"/>
              <a:t>Lima - Perú</a:t>
            </a:r>
            <a:endParaRPr lang="es-PE" sz="3000" dirty="0"/>
          </a:p>
          <a:p>
            <a:pPr marL="0" indent="0" algn="ctr">
              <a:buNone/>
            </a:pPr>
            <a:r>
              <a:rPr lang="es-PE" sz="3000" b="1" dirty="0" smtClean="0"/>
              <a:t>2016</a:t>
            </a:r>
            <a:endParaRPr lang="es-PE" sz="3000" dirty="0"/>
          </a:p>
          <a:p>
            <a:endParaRPr lang="es-PE" dirty="0"/>
          </a:p>
        </p:txBody>
      </p:sp>
      <p:pic>
        <p:nvPicPr>
          <p:cNvPr id="8" name="Imagen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854" y="1165840"/>
            <a:ext cx="2325106" cy="2240322"/>
          </a:xfrm>
          <a:prstGeom prst="rect">
            <a:avLst/>
          </a:prstGeom>
        </p:spPr>
      </p:pic>
      <p:sp>
        <p:nvSpPr>
          <p:cNvPr id="4" name="3 Triángulo isósceles"/>
          <p:cNvSpPr/>
          <p:nvPr/>
        </p:nvSpPr>
        <p:spPr>
          <a:xfrm>
            <a:off x="2562225" y="6505575"/>
            <a:ext cx="45719" cy="45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6312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PE" b="1" dirty="0" smtClean="0"/>
              <a:t>MODELADO DEL SISTEMA: </a:t>
            </a:r>
            <a:r>
              <a:rPr lang="es-PE" sz="3200" dirty="0" smtClean="0"/>
              <a:t>Diagrama de Casos de Uso del Sistema más significativos</a:t>
            </a:r>
            <a:endParaRPr lang="es-PE" sz="3200" dirty="0"/>
          </a:p>
        </p:txBody>
      </p:sp>
      <p:pic>
        <p:nvPicPr>
          <p:cNvPr id="5" name="4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585" y="1787857"/>
            <a:ext cx="7751927" cy="465388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5269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VALIDACIÓN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69400" y="5268867"/>
            <a:ext cx="10671890" cy="1363945"/>
          </a:xfrm>
        </p:spPr>
        <p:txBody>
          <a:bodyPr>
            <a:normAutofit/>
          </a:bodyPr>
          <a:lstStyle/>
          <a:p>
            <a:pPr algn="just"/>
            <a:r>
              <a:rPr lang="es-PE" sz="1600" dirty="0"/>
              <a:t>Optimizar la gestión académica de educación primaria del mismo en los diferentes procesos: (variable: tiempo que demora la elaboración de la carga lectiva y los horarios de los cursos, valor: 2 días), (variable: tiempo que demora el control de asistencia de docentes y alumnos, valor: 5 minutos), (variable: tiempo que demora la matrícula de alumno, valor: 5 minutos) y (variable: tiempo que demora la entrega de evaluaciones y notas, valor: 2 días).</a:t>
            </a: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2715566"/>
              </p:ext>
            </p:extLst>
          </p:nvPr>
        </p:nvGraphicFramePr>
        <p:xfrm>
          <a:off x="2266264" y="1350986"/>
          <a:ext cx="9483725" cy="434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Documento" r:id="rId3" imgW="5406698" imgH="2467733" progId="Word.Document.12">
                  <p:embed/>
                </p:oleObj>
              </mc:Choice>
              <mc:Fallback>
                <p:oleObj name="Documento" r:id="rId3" imgW="5406698" imgH="246773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66264" y="1350986"/>
                        <a:ext cx="9483725" cy="434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822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/>
          <p:nvPr/>
        </p:nvPicPr>
        <p:blipFill rotWithShape="1">
          <a:blip r:embed="rId2"/>
          <a:srcRect b="5236"/>
          <a:stretch/>
        </p:blipFill>
        <p:spPr bwMode="auto">
          <a:xfrm>
            <a:off x="2312124" y="1765393"/>
            <a:ext cx="7691684" cy="46217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pPr algn="just"/>
            <a:r>
              <a:rPr lang="es-PE" b="1" dirty="0" smtClean="0"/>
              <a:t>INTERFACES DE USUARIO: </a:t>
            </a:r>
            <a:r>
              <a:rPr lang="es-PE" sz="3000" dirty="0" smtClean="0"/>
              <a:t>Perfil Administrador -&gt; Administrar docentes y alumnos</a:t>
            </a:r>
            <a:endParaRPr lang="es-PE" sz="3000" dirty="0"/>
          </a:p>
        </p:txBody>
      </p:sp>
    </p:spTree>
    <p:extLst>
      <p:ext uri="{BB962C8B-B14F-4D97-AF65-F5344CB8AC3E}">
        <p14:creationId xmlns:p14="http://schemas.microsoft.com/office/powerpoint/2010/main" val="290187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/>
          <p:nvPr/>
        </p:nvPicPr>
        <p:blipFill rotWithShape="1">
          <a:blip r:embed="rId2"/>
          <a:srcRect b="5236"/>
          <a:stretch/>
        </p:blipFill>
        <p:spPr bwMode="auto">
          <a:xfrm>
            <a:off x="674644" y="2434136"/>
            <a:ext cx="5220335" cy="2781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3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65" t="11032" r="2578" b="78585"/>
          <a:stretch/>
        </p:blipFill>
        <p:spPr bwMode="auto">
          <a:xfrm>
            <a:off x="4596452" y="2757275"/>
            <a:ext cx="1162050" cy="304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4 Imagen"/>
          <p:cNvPicPr/>
          <p:nvPr/>
        </p:nvPicPr>
        <p:blipFill rotWithShape="1">
          <a:blip r:embed="rId4"/>
          <a:srcRect b="7852"/>
          <a:stretch/>
        </p:blipFill>
        <p:spPr bwMode="auto">
          <a:xfrm>
            <a:off x="6326457" y="2434136"/>
            <a:ext cx="5220970" cy="2705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pPr algn="just"/>
            <a:r>
              <a:rPr lang="es-PE" b="1" dirty="0" smtClean="0"/>
              <a:t>INTERFACES DE USUARIO: </a:t>
            </a:r>
            <a:r>
              <a:rPr lang="es-PE" sz="3000" dirty="0" smtClean="0"/>
              <a:t>Perfil Docente –&gt; Generar reportes</a:t>
            </a:r>
            <a:endParaRPr lang="es-PE" sz="3000" dirty="0"/>
          </a:p>
        </p:txBody>
      </p:sp>
      <p:pic>
        <p:nvPicPr>
          <p:cNvPr id="9" name="8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65" t="11032" r="2578" b="78585"/>
          <a:stretch/>
        </p:blipFill>
        <p:spPr bwMode="auto">
          <a:xfrm>
            <a:off x="10246645" y="2760677"/>
            <a:ext cx="1162050" cy="304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8304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/>
          <p:nvPr/>
        </p:nvPicPr>
        <p:blipFill rotWithShape="1">
          <a:blip r:embed="rId2"/>
          <a:srcRect b="5236"/>
          <a:stretch/>
        </p:blipFill>
        <p:spPr bwMode="auto">
          <a:xfrm>
            <a:off x="521883" y="2642191"/>
            <a:ext cx="5220335" cy="2781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6 Imagen"/>
          <p:cNvPicPr/>
          <p:nvPr/>
        </p:nvPicPr>
        <p:blipFill rotWithShape="1">
          <a:blip r:embed="rId3"/>
          <a:srcRect b="8156"/>
          <a:stretch/>
        </p:blipFill>
        <p:spPr bwMode="auto">
          <a:xfrm>
            <a:off x="6367685" y="2642191"/>
            <a:ext cx="5220970" cy="26955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pPr algn="just"/>
            <a:r>
              <a:rPr lang="es-PE" b="1" dirty="0" smtClean="0"/>
              <a:t>INTERFACES DE USUARIO: </a:t>
            </a:r>
            <a:r>
              <a:rPr lang="es-PE" sz="3000" dirty="0" smtClean="0"/>
              <a:t>Perfil Docente -&gt; Cargar, descargar y visualizar archivos</a:t>
            </a:r>
            <a:endParaRPr lang="es-PE" sz="3000" dirty="0"/>
          </a:p>
        </p:txBody>
      </p:sp>
      <p:pic>
        <p:nvPicPr>
          <p:cNvPr id="9" name="8 Image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65" t="11032" r="2578" b="78585"/>
          <a:stretch/>
        </p:blipFill>
        <p:spPr bwMode="auto">
          <a:xfrm>
            <a:off x="10351979" y="2965667"/>
            <a:ext cx="1162050" cy="304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3272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pPr algn="just"/>
            <a:r>
              <a:rPr lang="es-PE" b="1" dirty="0" smtClean="0"/>
              <a:t>INTERFACES DE USUARIO: </a:t>
            </a:r>
            <a:r>
              <a:rPr lang="es-PE" sz="3000" dirty="0"/>
              <a:t>Perfil Docente -&gt; Cargar, descargar y visualizar archivos</a:t>
            </a:r>
          </a:p>
        </p:txBody>
      </p:sp>
      <p:pic>
        <p:nvPicPr>
          <p:cNvPr id="5" name="4 Imagen"/>
          <p:cNvPicPr/>
          <p:nvPr/>
        </p:nvPicPr>
        <p:blipFill rotWithShape="1">
          <a:blip r:embed="rId2"/>
          <a:srcRect b="5561"/>
          <a:stretch/>
        </p:blipFill>
        <p:spPr bwMode="auto">
          <a:xfrm>
            <a:off x="1924335" y="1596789"/>
            <a:ext cx="7861109" cy="44628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8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65" t="11032" r="2578" b="78585"/>
          <a:stretch/>
        </p:blipFill>
        <p:spPr bwMode="auto">
          <a:xfrm>
            <a:off x="7886700" y="2121089"/>
            <a:ext cx="1809750" cy="5173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9787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pPr algn="just"/>
            <a:r>
              <a:rPr lang="es-PE" b="1" dirty="0" smtClean="0"/>
              <a:t>INTERFACES DE USUARIO: </a:t>
            </a:r>
            <a:r>
              <a:rPr lang="es-PE" sz="3000" dirty="0"/>
              <a:t>Perfil Alumno -&gt; Cargar, descargar y visualizar archivos</a:t>
            </a:r>
          </a:p>
        </p:txBody>
      </p:sp>
      <p:pic>
        <p:nvPicPr>
          <p:cNvPr id="6" name="5 Imagen"/>
          <p:cNvPicPr/>
          <p:nvPr/>
        </p:nvPicPr>
        <p:blipFill rotWithShape="1">
          <a:blip r:embed="rId2"/>
          <a:srcRect b="5561"/>
          <a:stretch/>
        </p:blipFill>
        <p:spPr bwMode="auto">
          <a:xfrm>
            <a:off x="765376" y="2596485"/>
            <a:ext cx="5220335" cy="27717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6 Imagen"/>
          <p:cNvPicPr/>
          <p:nvPr/>
        </p:nvPicPr>
        <p:blipFill rotWithShape="1">
          <a:blip r:embed="rId3"/>
          <a:srcRect b="8176"/>
          <a:stretch/>
        </p:blipFill>
        <p:spPr bwMode="auto">
          <a:xfrm>
            <a:off x="6460727" y="2623781"/>
            <a:ext cx="5220970" cy="26955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5987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0501" y="1542198"/>
            <a:ext cx="10986447" cy="492456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s-PE" dirty="0"/>
              <a:t>Con la elaboración de esta tesis, se puede concluir que el Sistema Web desarrollado, logrará mejorar, facilitar y optimizar la gestión académica de la enseñanza y aprendizaje en los diferentes procesos de negocio como son el manejo y control de docentes y alumnos así como lograr mayor rapidez en la gestión de notas y reportes, y de esta manera brindar una mejor calidad de servicio a los “clientes” dentro del Colegio Particular Augusto Weberbauer</a:t>
            </a:r>
            <a:r>
              <a:rPr lang="es-PE" dirty="0" smtClean="0"/>
              <a:t>.</a:t>
            </a:r>
          </a:p>
          <a:p>
            <a:pPr algn="just"/>
            <a:endParaRPr lang="es-PE" dirty="0"/>
          </a:p>
          <a:p>
            <a:pPr lvl="0" algn="just"/>
            <a:r>
              <a:rPr lang="es-PE" dirty="0"/>
              <a:t>Trabajar con la base de datos del Colegio Particular Augusto Weberbauer con el fin de realizar las validaciones del sistema teniendo data real.</a:t>
            </a:r>
          </a:p>
          <a:p>
            <a:pPr lvl="0"/>
            <a:r>
              <a:rPr lang="es-PE" dirty="0"/>
              <a:t>Implementar a nuestro sistema la tecnología Cloud Computing ya que de esta manera se puede acceder </a:t>
            </a:r>
            <a:r>
              <a:rPr lang="es-PE" dirty="0" smtClean="0"/>
              <a:t>a la aplicación desde </a:t>
            </a:r>
            <a:r>
              <a:rPr lang="es-PE" dirty="0"/>
              <a:t>cualquier dispositivo web o móvil haciendo uso del Internet, la información del colegio y sus alumnos está mejor </a:t>
            </a:r>
            <a:r>
              <a:rPr lang="es-PE" dirty="0" smtClean="0"/>
              <a:t>protegida, entre otros beneficios; </a:t>
            </a:r>
            <a:r>
              <a:rPr lang="es-PE" dirty="0"/>
              <a:t>para así obtener resultados más contundentes que aseguren una mayor calidad y rapidez.</a:t>
            </a:r>
          </a:p>
          <a:p>
            <a:pPr lvl="0" algn="just"/>
            <a:r>
              <a:rPr lang="es-PE" dirty="0" smtClean="0"/>
              <a:t>Así </a:t>
            </a:r>
            <a:r>
              <a:rPr lang="es-PE" dirty="0"/>
              <a:t>mismo se desea implementar otras funcionalidades a la aplicación web que apoyen la labor de directivos, administrativos, docentes, alumnos y padres de familia con el objetivo de aminorar la carga laboral a cada uno de ellos, así como contribuir a la mejora y calidad del servicio brindado por el colegio, y al apoyo de los padres de familia a sus hijos.</a:t>
            </a: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646111" y="452718"/>
            <a:ext cx="9726188" cy="1400530"/>
          </a:xfrm>
        </p:spPr>
        <p:txBody>
          <a:bodyPr/>
          <a:lstStyle/>
          <a:p>
            <a:pPr algn="just"/>
            <a:r>
              <a:rPr lang="es-PE" sz="4000" b="1" dirty="0" smtClean="0"/>
              <a:t>CONCLUSIONES y TRABAJOS FUTUROS</a:t>
            </a:r>
            <a:endParaRPr lang="es-PE" sz="2800" dirty="0"/>
          </a:p>
        </p:txBody>
      </p:sp>
    </p:spTree>
    <p:extLst>
      <p:ext uri="{BB962C8B-B14F-4D97-AF65-F5344CB8AC3E}">
        <p14:creationId xmlns:p14="http://schemas.microsoft.com/office/powerpoint/2010/main" val="398976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334" y="1007112"/>
            <a:ext cx="5453120" cy="490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27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58105" y="1146220"/>
            <a:ext cx="10101181" cy="2537138"/>
          </a:xfrm>
        </p:spPr>
        <p:txBody>
          <a:bodyPr/>
          <a:lstStyle/>
          <a:p>
            <a:pPr algn="ctr"/>
            <a:r>
              <a:rPr lang="es-PE" sz="3200" dirty="0" smtClean="0"/>
              <a:t/>
            </a:r>
            <a:br>
              <a:rPr lang="es-PE" sz="3200" dirty="0" smtClean="0"/>
            </a:br>
            <a:r>
              <a:rPr lang="es-PE" sz="3200" dirty="0"/>
              <a:t>Optimizar la Gestión Académica de Educación Primaria del Colegio Particular Augusto Weberbauer mediante el diseño e implementación de una aplicación web</a:t>
            </a:r>
            <a:br>
              <a:rPr lang="es-PE" sz="3200" dirty="0"/>
            </a:br>
            <a:endParaRPr lang="es-PE" sz="3200" dirty="0"/>
          </a:p>
        </p:txBody>
      </p:sp>
      <p:pic>
        <p:nvPicPr>
          <p:cNvPr id="4098" name="Picture 2" descr="http://www.colegioscolombia.com/images/gestion_academ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359" y="3785383"/>
            <a:ext cx="3807809" cy="255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38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 smtClean="0"/>
              <a:t>AGENDA</a:t>
            </a:r>
            <a:endParaRPr lang="es-PE" b="1" dirty="0"/>
          </a:p>
        </p:txBody>
      </p:sp>
      <p:graphicFrame>
        <p:nvGraphicFramePr>
          <p:cNvPr id="4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7118410"/>
              </p:ext>
            </p:extLst>
          </p:nvPr>
        </p:nvGraphicFramePr>
        <p:xfrm>
          <a:off x="1504665" y="1665311"/>
          <a:ext cx="9639300" cy="4514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784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 smtClean="0"/>
              <a:t>PROBLEMA</a:t>
            </a:r>
            <a:endParaRPr lang="es-PE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0" y="1733550"/>
            <a:ext cx="9639300" cy="4514849"/>
          </a:xfrm>
        </p:spPr>
        <p:txBody>
          <a:bodyPr>
            <a:normAutofit/>
          </a:bodyPr>
          <a:lstStyle/>
          <a:p>
            <a:pPr algn="just"/>
            <a:r>
              <a:rPr lang="es-PE" dirty="0" smtClean="0"/>
              <a:t>Para </a:t>
            </a:r>
            <a:r>
              <a:rPr lang="es-PE" dirty="0"/>
              <a:t>nuestro caso el principal problema es la ineficiente gestión académica de educación primaria del </a:t>
            </a:r>
            <a:r>
              <a:rPr lang="es-PE" dirty="0" smtClean="0"/>
              <a:t>colegio particular Augusto Weberbauer en los diferentes procesos: </a:t>
            </a:r>
            <a:r>
              <a:rPr lang="es-PE" dirty="0"/>
              <a:t>(variable: tiempo que demora la carga lectiva y los horarios de los cursos por año, valor: 10 días), (variable: tiempo que demora el control de asistencia de docentes y alumnos por día, valor: 30 minutos), (variable: tiempo que demora la matrícula de alumno, valor: 30 minutos) y (variable: tiempo que demora la entrega de evaluaciones y nota, valor: 7 días).</a:t>
            </a:r>
          </a:p>
          <a:p>
            <a:pPr marL="0" indent="0" algn="just">
              <a:buNone/>
            </a:pPr>
            <a:r>
              <a:rPr lang="es-PE" dirty="0"/>
              <a:t> </a:t>
            </a:r>
          </a:p>
          <a:p>
            <a:pPr algn="just"/>
            <a:r>
              <a:rPr lang="es-PE" dirty="0"/>
              <a:t>Esto está generando que el Colegio tenga una mala imagen, pérdidas de actuales y futuros alumnos, e ingresos.</a:t>
            </a:r>
          </a:p>
        </p:txBody>
      </p:sp>
    </p:spTree>
    <p:extLst>
      <p:ext uri="{BB962C8B-B14F-4D97-AF65-F5344CB8AC3E}">
        <p14:creationId xmlns:p14="http://schemas.microsoft.com/office/powerpoint/2010/main" val="18276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 smtClean="0"/>
              <a:t>IMPORTANCIA</a:t>
            </a:r>
            <a:endParaRPr lang="es-PE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99777" y="1301424"/>
            <a:ext cx="5297488" cy="5204151"/>
          </a:xfrm>
        </p:spPr>
        <p:txBody>
          <a:bodyPr>
            <a:normAutofit/>
          </a:bodyPr>
          <a:lstStyle/>
          <a:p>
            <a:pPr algn="just"/>
            <a:r>
              <a:rPr lang="es-PE" sz="1800" dirty="0"/>
              <a:t>Debido a la necesidad de  inclusión de la tecnología en los Colegios de Primaria en el campo de la informática y de disipar el elevado número de reclamos debido al tipo de  gestión académica actual del Colegio Particular Augusto Weberbauer que le son hechos llegar tanto por padres de familia, alumnos y docentes, se ha visto necesario la creación de una aplicación web la cual pueda aportar en la optimización de la ejecución de cada proceso llevado a cabo para así brindar la mejor calidad en enseñanza, la entera satisfacción de los implicados y un alto prestigio como institución.</a:t>
            </a:r>
          </a:p>
          <a:p>
            <a:pPr marL="0" indent="0">
              <a:buNone/>
            </a:pPr>
            <a:endParaRPr lang="es-PE" dirty="0"/>
          </a:p>
        </p:txBody>
      </p:sp>
      <p:pic>
        <p:nvPicPr>
          <p:cNvPr id="5122" name="Picture 2" descr="http://iecamd.edu.co/portal/images/gestion-academ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068" y="1321292"/>
            <a:ext cx="3881377" cy="224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mages.slideplayer.es/3/1079044/slides/slide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727" y="3800173"/>
            <a:ext cx="3348061" cy="251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04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6111" y="1104963"/>
            <a:ext cx="11263627" cy="1325563"/>
          </a:xfrm>
        </p:spPr>
        <p:txBody>
          <a:bodyPr>
            <a:normAutofit/>
          </a:bodyPr>
          <a:lstStyle/>
          <a:p>
            <a:pPr lvl="2" algn="just"/>
            <a:r>
              <a:rPr lang="es-PE" sz="2600" b="1" dirty="0" smtClean="0">
                <a:latin typeface="+mj-lt"/>
              </a:rPr>
              <a:t>Artículo: </a:t>
            </a:r>
            <a:r>
              <a:rPr lang="es-PE" sz="1800" b="1" dirty="0" smtClean="0">
                <a:latin typeface="+mj-lt"/>
              </a:rPr>
              <a:t>Un </a:t>
            </a:r>
            <a:r>
              <a:rPr lang="es-PE" sz="1800" b="1" dirty="0">
                <a:latin typeface="+mj-lt"/>
              </a:rPr>
              <a:t>sistema de educación ambiental basada en un Sistema Web para los alumnos de la Escuela Primaria [</a:t>
            </a:r>
            <a:r>
              <a:rPr lang="es-PE" sz="1800" b="1" dirty="0" err="1">
                <a:latin typeface="+mj-lt"/>
              </a:rPr>
              <a:t>Yeonguk</a:t>
            </a:r>
            <a:r>
              <a:rPr lang="es-PE" sz="1800" b="1" dirty="0">
                <a:latin typeface="+mj-lt"/>
              </a:rPr>
              <a:t>+, 2003].</a:t>
            </a:r>
            <a:endParaRPr lang="es-PE" sz="2000" b="1" dirty="0">
              <a:latin typeface="+mj-lt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46110" y="1877144"/>
            <a:ext cx="1121379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400" dirty="0" smtClean="0"/>
              <a:t>Postulados </a:t>
            </a:r>
            <a:r>
              <a:rPr lang="es-PE" sz="1400" dirty="0"/>
              <a:t>que </a:t>
            </a:r>
            <a:r>
              <a:rPr lang="es-PE" sz="1400" dirty="0" smtClean="0"/>
              <a:t>están relacionados </a:t>
            </a:r>
            <a:r>
              <a:rPr lang="es-PE" sz="1400" dirty="0"/>
              <a:t>con el sistema de educación ambiental, y estos son:</a:t>
            </a:r>
          </a:p>
          <a:p>
            <a:pPr lvl="0" algn="just"/>
            <a:r>
              <a:rPr lang="es-PE" sz="1400" dirty="0" smtClean="0"/>
              <a:t>1. El </a:t>
            </a:r>
            <a:r>
              <a:rPr lang="es-PE" sz="1400" dirty="0"/>
              <a:t>sistema </a:t>
            </a:r>
            <a:r>
              <a:rPr lang="es-PE" sz="1400" dirty="0" smtClean="0"/>
              <a:t>promueve el estudio </a:t>
            </a:r>
            <a:r>
              <a:rPr lang="es-PE" sz="1400" dirty="0"/>
              <a:t>cooperativo a través de las diversas interacciones que contiene.</a:t>
            </a:r>
          </a:p>
          <a:p>
            <a:pPr lvl="0" algn="just"/>
            <a:r>
              <a:rPr lang="es-PE" sz="1400" dirty="0" smtClean="0"/>
              <a:t>2. El </a:t>
            </a:r>
            <a:r>
              <a:rPr lang="es-PE" sz="1400" dirty="0"/>
              <a:t>principal propósito de la educación ambiental que está basada en sistemas </a:t>
            </a:r>
            <a:r>
              <a:rPr lang="es-PE" sz="1400" dirty="0" smtClean="0"/>
              <a:t>web forma </a:t>
            </a:r>
            <a:r>
              <a:rPr lang="es-PE" sz="1400" dirty="0"/>
              <a:t>estudiantes con actitud y voluntad sobre la preservación del medio ambiente.</a:t>
            </a:r>
          </a:p>
          <a:p>
            <a:pPr lvl="0" algn="just"/>
            <a:r>
              <a:rPr lang="es-PE" sz="1400" dirty="0" smtClean="0"/>
              <a:t>3. No </a:t>
            </a:r>
            <a:r>
              <a:rPr lang="es-PE" sz="1400" dirty="0"/>
              <a:t>existe limitación de tiempo y espacio en el uso del sistema y promueve la participación de los padres en el aprendizaje de sus </a:t>
            </a:r>
            <a:r>
              <a:rPr lang="es-PE" sz="1400" dirty="0" smtClean="0"/>
              <a:t>hijos.</a:t>
            </a:r>
          </a:p>
          <a:p>
            <a:pPr lvl="0" algn="just"/>
            <a:r>
              <a:rPr lang="es-PE" sz="1400" dirty="0" smtClean="0"/>
              <a:t>4. Los </a:t>
            </a:r>
            <a:r>
              <a:rPr lang="es-PE" sz="1400" dirty="0"/>
              <a:t>profesores son un agente proveedor de </a:t>
            </a:r>
            <a:r>
              <a:rPr lang="es-PE" sz="1400" dirty="0" smtClean="0"/>
              <a:t>conocimiento</a:t>
            </a:r>
            <a:r>
              <a:rPr lang="es-PE" sz="1400" dirty="0"/>
              <a:t>.</a:t>
            </a:r>
            <a:endParaRPr lang="es-PE" sz="1400" dirty="0" smtClean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PE" b="1" dirty="0" smtClean="0"/>
              <a:t>ESTADO DEL ARTE</a:t>
            </a:r>
            <a:endParaRPr lang="es-PE" b="1" dirty="0"/>
          </a:p>
        </p:txBody>
      </p:sp>
      <p:sp>
        <p:nvSpPr>
          <p:cNvPr id="8" name="7 Rectángulo"/>
          <p:cNvSpPr/>
          <p:nvPr/>
        </p:nvSpPr>
        <p:spPr>
          <a:xfrm>
            <a:off x="646111" y="3466857"/>
            <a:ext cx="1121379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2600" b="1" dirty="0" smtClean="0"/>
              <a:t>Sistema: </a:t>
            </a:r>
            <a:r>
              <a:rPr lang="es-PE" b="1" dirty="0" smtClean="0"/>
              <a:t>Sistema de Gestión Académica Alexia Escuela [Alexia, 2015]</a:t>
            </a:r>
          </a:p>
        </p:txBody>
      </p:sp>
      <p:pic>
        <p:nvPicPr>
          <p:cNvPr id="9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15" y="3973151"/>
            <a:ext cx="2553900" cy="1814742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10" name="Marcador de conteni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978" y="3973151"/>
            <a:ext cx="2766105" cy="1814742"/>
          </a:xfrm>
          <a:ln>
            <a:solidFill>
              <a:srgbClr val="92D050"/>
            </a:solidFill>
          </a:ln>
        </p:spPr>
      </p:pic>
      <p:pic>
        <p:nvPicPr>
          <p:cNvPr id="11" name="Marcador de contenido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805" y="3969741"/>
            <a:ext cx="2764921" cy="1818152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12" name="Marcador de contenido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624" y="3969741"/>
            <a:ext cx="2768556" cy="1818152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50024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PE" b="1" dirty="0" smtClean="0"/>
              <a:t>MODELADO DEL SISTEMA: </a:t>
            </a:r>
            <a:r>
              <a:rPr lang="es-PE" sz="3200" dirty="0" smtClean="0"/>
              <a:t>Diagrama de Paquetes</a:t>
            </a:r>
            <a:endParaRPr lang="es-PE" sz="3200" dirty="0"/>
          </a:p>
        </p:txBody>
      </p:sp>
      <p:pic>
        <p:nvPicPr>
          <p:cNvPr id="5" name="4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078" y="2149475"/>
            <a:ext cx="4995080" cy="386918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0988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PE" b="1" dirty="0" smtClean="0"/>
              <a:t>MODELADO DEL SISTEMA: </a:t>
            </a:r>
            <a:r>
              <a:rPr lang="es-PE" sz="3200" dirty="0" smtClean="0"/>
              <a:t>Diagrama de Casos de Uso del Sistema por Paquetes</a:t>
            </a:r>
            <a:endParaRPr lang="es-PE" sz="3200" dirty="0"/>
          </a:p>
        </p:txBody>
      </p:sp>
      <p:pic>
        <p:nvPicPr>
          <p:cNvPr id="5" name="4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36" y="3788676"/>
            <a:ext cx="3981828" cy="289858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6" name="5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192" y="2386510"/>
            <a:ext cx="5718810" cy="32353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7" name="6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36" y="1849793"/>
            <a:ext cx="3981828" cy="15303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3" name="CuadroTexto 2"/>
          <p:cNvSpPr txBox="1"/>
          <p:nvPr/>
        </p:nvSpPr>
        <p:spPr>
          <a:xfrm>
            <a:off x="5009882" y="1849793"/>
            <a:ext cx="2434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Paquete: Seguridad</a:t>
            </a:r>
            <a:endParaRPr lang="es-PE" dirty="0"/>
          </a:p>
        </p:txBody>
      </p:sp>
      <p:sp>
        <p:nvSpPr>
          <p:cNvPr id="8" name="CuadroTexto 7"/>
          <p:cNvSpPr txBox="1"/>
          <p:nvPr/>
        </p:nvSpPr>
        <p:spPr>
          <a:xfrm>
            <a:off x="5009881" y="6412000"/>
            <a:ext cx="2150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Paquete: Gestión</a:t>
            </a:r>
            <a:endParaRPr lang="es-PE" dirty="0"/>
          </a:p>
        </p:txBody>
      </p:sp>
      <p:sp>
        <p:nvSpPr>
          <p:cNvPr id="9" name="CuadroTexto 8"/>
          <p:cNvSpPr txBox="1"/>
          <p:nvPr/>
        </p:nvSpPr>
        <p:spPr>
          <a:xfrm>
            <a:off x="9103218" y="5789220"/>
            <a:ext cx="2434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Paquete: Consultas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5175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PE" b="1" dirty="0" smtClean="0"/>
              <a:t>MODELADO DEL SISTEMA: </a:t>
            </a:r>
            <a:r>
              <a:rPr lang="es-PE" sz="3200" dirty="0" smtClean="0"/>
              <a:t>Diagrama de Casos de Uso del Sistema</a:t>
            </a:r>
            <a:endParaRPr lang="es-PE" sz="3200" dirty="0"/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140" y="1979168"/>
            <a:ext cx="7898737" cy="443528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8594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1844</TotalTime>
  <Words>834</Words>
  <Application>Microsoft Office PowerPoint</Application>
  <PresentationFormat>Panorámica</PresentationFormat>
  <Paragraphs>55</Paragraphs>
  <Slides>18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Century Gothic</vt:lpstr>
      <vt:lpstr>Wingdings 3</vt:lpstr>
      <vt:lpstr>Ion</vt:lpstr>
      <vt:lpstr>Documento de Microsoft Word</vt:lpstr>
      <vt:lpstr>UNIVERSIDAD NACIONAL MAYOR DE SAN MARCOS FACULTAD DE INGENIERÍA DE SISTEMAS E INFORMÁTICA ESCUELA ACADÉMICO PROFESIONAL DE INGENIERÍA DE SISTEMAS </vt:lpstr>
      <vt:lpstr> Optimizar la Gestión Académica de Educación Primaria del Colegio Particular Augusto Weberbauer mediante el diseño e implementación de una aplicación web </vt:lpstr>
      <vt:lpstr>AGENDA</vt:lpstr>
      <vt:lpstr>PROBLEMA</vt:lpstr>
      <vt:lpstr>IMPORTANCIA</vt:lpstr>
      <vt:lpstr>Artículo: Un sistema de educación ambiental basada en un Sistema Web para los alumnos de la Escuela Primaria [Yeonguk+, 2003].</vt:lpstr>
      <vt:lpstr>MODELADO DEL SISTEMA: Diagrama de Paquetes</vt:lpstr>
      <vt:lpstr>MODELADO DEL SISTEMA: Diagrama de Casos de Uso del Sistema por Paquetes</vt:lpstr>
      <vt:lpstr>MODELADO DEL SISTEMA: Diagrama de Casos de Uso del Sistema</vt:lpstr>
      <vt:lpstr>MODELADO DEL SISTEMA: Diagrama de Casos de Uso del Sistema más significativos</vt:lpstr>
      <vt:lpstr>VALIDACIÓN</vt:lpstr>
      <vt:lpstr>INTERFACES DE USUARIO: Perfil Administrador -&gt; Administrar docentes y alumnos</vt:lpstr>
      <vt:lpstr>INTERFACES DE USUARIO: Perfil Docente –&gt; Generar reportes</vt:lpstr>
      <vt:lpstr>INTERFACES DE USUARIO: Perfil Docente -&gt; Cargar, descargar y visualizar archivos</vt:lpstr>
      <vt:lpstr>INTERFACES DE USUARIO: Perfil Docente -&gt; Cargar, descargar y visualizar archivos</vt:lpstr>
      <vt:lpstr>INTERFACES DE USUARIO: Perfil Alumno -&gt; Cargar, descargar y visualizar archivos</vt:lpstr>
      <vt:lpstr>CONCLUSIONES y TRABAJOS FUTUROS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Aplicación para reportar hechos delictivos y accidentes de tránsito</dc:title>
  <dc:creator>Samir</dc:creator>
  <cp:lastModifiedBy>Mayra</cp:lastModifiedBy>
  <cp:revision>118</cp:revision>
  <dcterms:created xsi:type="dcterms:W3CDTF">2015-10-12T00:01:51Z</dcterms:created>
  <dcterms:modified xsi:type="dcterms:W3CDTF">2016-12-14T05:50:48Z</dcterms:modified>
</cp:coreProperties>
</file>